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comments/modernComment_16A_2B846BD5.xml" ContentType="application/vnd.ms-powerpoint.comments+xml"/>
  <Override PartName="/ppt/notesSlides/notesSlide3.xml" ContentType="application/vnd.openxmlformats-officedocument.presentationml.notesSlide+xml"/>
  <Override PartName="/ppt/comments/modernComment_298D_3CA71855.xml" ContentType="application/vnd.ms-powerpoint.comments+xml"/>
  <Override PartName="/ppt/notesSlides/notesSlide4.xml" ContentType="application/vnd.openxmlformats-officedocument.presentationml.notesSlide+xml"/>
  <Override PartName="/ppt/comments/modernComment_2992_5743BFFC.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17"/>
  </p:notesMasterIdLst>
  <p:handoutMasterIdLst>
    <p:handoutMasterId r:id="rId18"/>
  </p:handoutMasterIdLst>
  <p:sldIdLst>
    <p:sldId id="256" r:id="rId5"/>
    <p:sldId id="362" r:id="rId6"/>
    <p:sldId id="10637" r:id="rId7"/>
    <p:sldId id="10642" r:id="rId8"/>
    <p:sldId id="10649" r:id="rId9"/>
    <p:sldId id="10650" r:id="rId10"/>
    <p:sldId id="10651" r:id="rId11"/>
    <p:sldId id="10643" r:id="rId12"/>
    <p:sldId id="10632" r:id="rId13"/>
    <p:sldId id="10652" r:id="rId14"/>
    <p:sldId id="10653" r:id="rId15"/>
    <p:sldId id="10655" r:id="rId16"/>
  </p:sldIdLst>
  <p:sldSz cx="12192000" cy="6858000"/>
  <p:notesSz cx="6858000" cy="9144000"/>
  <p:custDataLst>
    <p:tags r:id="rId19"/>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1629A4-14E4-9D54-0C66-3C76A790A2CD}" name="Jesse Flores" initials="JF" userId="S::jflores_madpow.net#ext#@nh4h.onmicrosoft.com::60839eae-93ba-4c0d-b1eb-ada761233955" providerId="AD"/>
  <p188:author id="{7B3D39CE-BC7E-5C30-FBB9-136CE63FD423}" name="Jean Ross" initials="JR" userId="907fcfe441d5fcb3" providerId="Windows Live"/>
  <p188:author id="{03E6F5F6-5286-0F85-72DD-F3FD8CC7B408}" name="Sayonara Barbosa" initials="SB" userId="S::sayonara.barbosa_uol.com.br#ext#@nh4h.onmicrosoft.com::d89d4efd-1a9c-468d-97f9-3574f6e3d213" providerId="AD"/>
  <p188:author id="{173260FE-B83D-7CD6-7FA8-8FCE5638F406}" name="jeanrossrn" initials="je" userId="S::jean_primaryrecord.com#ext#@nh4h.onmicrosoft.com::99e27b9e-60fa-4cdf-8ef2-ddb51d78018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087B"/>
    <a:srgbClr val="087B64"/>
    <a:srgbClr val="008578"/>
    <a:srgbClr val="C7C8C7"/>
    <a:srgbClr val="01F2C1"/>
    <a:srgbClr val="D9D9D6"/>
    <a:srgbClr val="00B5E2"/>
    <a:srgbClr val="6CC24A"/>
    <a:srgbClr val="FE5000"/>
    <a:srgbClr val="EB6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DF60F2-ECB0-4825-ADC9-54A69F9666EF}" v="4" dt="2021-11-07T14:56:37.056"/>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61837"/>
  </p:normalViewPr>
  <p:slideViewPr>
    <p:cSldViewPr snapToGrid="0">
      <p:cViewPr>
        <p:scale>
          <a:sx n="79" d="100"/>
          <a:sy n="79" d="100"/>
        </p:scale>
        <p:origin x="1192" y="144"/>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anrossrn" userId="S::jean_primaryrecord.com#ext#@nh4h.onmicrosoft.com::99e27b9e-60fa-4cdf-8ef2-ddb51d78018a" providerId="AD" clId="Web-{DFDF60F2-ECB0-4825-ADC9-54A69F9666EF}"/>
    <pc:docChg chg="modSld">
      <pc:chgData name="jeanrossrn" userId="S::jean_primaryrecord.com#ext#@nh4h.onmicrosoft.com::99e27b9e-60fa-4cdf-8ef2-ddb51d78018a" providerId="AD" clId="Web-{DFDF60F2-ECB0-4825-ADC9-54A69F9666EF}" dt="2021-11-07T14:56:37.056" v="3" actId="14100"/>
      <pc:docMkLst>
        <pc:docMk/>
      </pc:docMkLst>
      <pc:sldChg chg="modSp">
        <pc:chgData name="jeanrossrn" userId="S::jean_primaryrecord.com#ext#@nh4h.onmicrosoft.com::99e27b9e-60fa-4cdf-8ef2-ddb51d78018a" providerId="AD" clId="Web-{DFDF60F2-ECB0-4825-ADC9-54A69F9666EF}" dt="2021-11-07T14:56:27.025" v="1" actId="1076"/>
        <pc:sldMkLst>
          <pc:docMk/>
          <pc:sldMk cId="1127697205" sldId="10650"/>
        </pc:sldMkLst>
        <pc:spChg chg="mod">
          <ac:chgData name="jeanrossrn" userId="S::jean_primaryrecord.com#ext#@nh4h.onmicrosoft.com::99e27b9e-60fa-4cdf-8ef2-ddb51d78018a" providerId="AD" clId="Web-{DFDF60F2-ECB0-4825-ADC9-54A69F9666EF}" dt="2021-11-07T14:56:27.025" v="1" actId="1076"/>
          <ac:spMkLst>
            <pc:docMk/>
            <pc:sldMk cId="1127697205" sldId="10650"/>
            <ac:spMk id="12" creationId="{020D439B-6D67-994D-A016-1954CD4B784E}"/>
          </ac:spMkLst>
        </pc:spChg>
      </pc:sldChg>
      <pc:sldChg chg="modSp">
        <pc:chgData name="jeanrossrn" userId="S::jean_primaryrecord.com#ext#@nh4h.onmicrosoft.com::99e27b9e-60fa-4cdf-8ef2-ddb51d78018a" providerId="AD" clId="Web-{DFDF60F2-ECB0-4825-ADC9-54A69F9666EF}" dt="2021-11-07T14:56:37.056" v="3" actId="14100"/>
        <pc:sldMkLst>
          <pc:docMk/>
          <pc:sldMk cId="2344524089" sldId="10651"/>
        </pc:sldMkLst>
        <pc:spChg chg="mod">
          <ac:chgData name="jeanrossrn" userId="S::jean_primaryrecord.com#ext#@nh4h.onmicrosoft.com::99e27b9e-60fa-4cdf-8ef2-ddb51d78018a" providerId="AD" clId="Web-{DFDF60F2-ECB0-4825-ADC9-54A69F9666EF}" dt="2021-11-07T14:56:37.056" v="3" actId="14100"/>
          <ac:spMkLst>
            <pc:docMk/>
            <pc:sldMk cId="2344524089" sldId="10651"/>
            <ac:spMk id="12" creationId="{020D439B-6D67-994D-A016-1954CD4B784E}"/>
          </ac:spMkLst>
        </pc:spChg>
      </pc:sldChg>
    </pc:docChg>
  </pc:docChgLst>
</pc:chgInfo>
</file>

<file path=ppt/comments/modernComment_16A_2B846BD5.xml><?xml version="1.0" encoding="utf-8"?>
<p188:cmLst xmlns:a="http://schemas.openxmlformats.org/drawingml/2006/main" xmlns:r="http://schemas.openxmlformats.org/officeDocument/2006/relationships" xmlns:p188="http://schemas.microsoft.com/office/powerpoint/2018/8/main">
  <p188:cm id="{1942D1C9-78E7-4F1A-AAB3-59619C7D0294}" authorId="{111629A4-14E4-9D54-0C66-3C76A790A2CD}" created="2021-11-06T17:16:40.185">
    <pc:sldMkLst xmlns:pc="http://schemas.microsoft.com/office/powerpoint/2013/main/command">
      <pc:docMk/>
      <pc:sldMk cId="730098645" sldId="362"/>
    </pc:sldMkLst>
    <p188:replyLst>
      <p188:reply id="{B21E66C1-0EB7-0047-B4AF-75AD21D9A309}" authorId="{7B3D39CE-BC7E-5C30-FBB9-136CE63FD423}" created="2021-11-06T22:19:54.693">
        <p188:txBody>
          <a:bodyPr/>
          <a:lstStyle/>
          <a:p>
            <a:r>
              <a:rPr lang="en-US"/>
              <a:t>THank you!
</a:t>
            </a:r>
          </a:p>
        </p188:txBody>
      </p188:reply>
    </p188:replyLst>
    <p188:txBody>
      <a:bodyPr/>
      <a:lstStyle/>
      <a:p>
        <a:r>
          <a:rPr lang="en-US"/>
          <a:t>Color Schemes from a color picker app</a:t>
        </a:r>
      </a:p>
    </p188:txBody>
  </p188:cm>
</p188:cmLst>
</file>

<file path=ppt/comments/modernComment_298D_3CA71855.xml><?xml version="1.0" encoding="utf-8"?>
<p188:cmLst xmlns:a="http://schemas.openxmlformats.org/drawingml/2006/main" xmlns:r="http://schemas.openxmlformats.org/officeDocument/2006/relationships" xmlns:p188="http://schemas.microsoft.com/office/powerpoint/2018/8/main">
  <p188:cm id="{D4D6A34D-1AF5-475C-B8F9-01CF93BB924B}" authorId="{111629A4-14E4-9D54-0C66-3C76A790A2CD}" created="2021-11-06T17:17:08.592">
    <pc:sldMkLst xmlns:pc="http://schemas.microsoft.com/office/powerpoint/2013/main/command">
      <pc:docMk/>
      <pc:sldMk cId="1017583701" sldId="10637"/>
    </pc:sldMkLst>
    <p188:replyLst>
      <p188:reply id="{D7477C6D-8990-4A7E-8DB1-8FAD27D11EDE}" authorId="{111629A4-14E4-9D54-0C66-3C76A790A2CD}" created="2021-11-06T17:17:27.202">
        <p188:txBody>
          <a:bodyPr/>
          <a:lstStyle/>
          <a:p>
            <a:r>
              <a:rPr lang="en-US"/>
              <a:t>The icons themselves tell the right story though. </a:t>
            </a:r>
          </a:p>
        </p188:txBody>
      </p188:reply>
    </p188:replyLst>
    <p188:txBody>
      <a:bodyPr/>
      <a:lstStyle/>
      <a:p>
        <a:r>
          <a:rPr lang="en-US"/>
          <a:t>Highly recommend using Canva as a tool for generating the graphic. Super easy to use and then export a single picture. </a:t>
        </a:r>
      </a:p>
    </p188:txBody>
  </p188:cm>
</p188:cmLst>
</file>

<file path=ppt/comments/modernComment_2992_5743BFFC.xml><?xml version="1.0" encoding="utf-8"?>
<p188:cmLst xmlns:a="http://schemas.openxmlformats.org/drawingml/2006/main" xmlns:r="http://schemas.openxmlformats.org/officeDocument/2006/relationships" xmlns:p188="http://schemas.microsoft.com/office/powerpoint/2018/8/main">
  <p188:cm id="{8895A95D-7BCB-4B2A-8FC4-7A989038F5E8}" authorId="{111629A4-14E4-9D54-0C66-3C76A790A2CD}" created="2021-11-06T17:18:01.469">
    <pc:sldMkLst xmlns:pc="http://schemas.microsoft.com/office/powerpoint/2013/main/command">
      <pc:docMk/>
      <pc:sldMk cId="1464057852" sldId="10642"/>
    </pc:sldMkLst>
    <p188:replyLst>
      <p188:reply id="{0696F28E-92CE-447F-8E3E-498762F90A67}" authorId="{111629A4-14E4-9D54-0C66-3C76A790A2CD}" created="2021-11-06T17:18:18.235">
        <p188:txBody>
          <a:bodyPr/>
          <a:lstStyle/>
          <a:p>
            <a:r>
              <a:rPr lang="en-US"/>
              <a:t>Powerful powerful statistic though. </a:t>
            </a:r>
          </a:p>
        </p188:txBody>
      </p188:reply>
    </p188:replyLst>
    <p188:txBody>
      <a:bodyPr/>
      <a:lstStyle/>
      <a:p>
        <a:r>
          <a:rPr lang="en-US"/>
          <a:t>I would use a single bar to show how many nurses and then color to demonstrate the gap in working and not. </a:t>
        </a:r>
      </a:p>
    </p188:txBody>
  </p188:cm>
  <p188:cm id="{C98B9467-D562-40D4-A5E9-821D45717690}" authorId="{03E6F5F6-5286-0F85-72DD-F3FD8CC7B408}" created="2021-11-06T18:28:45.456">
    <pc:sldMkLst xmlns:pc="http://schemas.microsoft.com/office/powerpoint/2013/main/command">
      <pc:docMk/>
      <pc:sldMk cId="1464057852" sldId="10642"/>
    </pc:sldMkLst>
    <p188:replyLst>
      <p188:reply id="{39FB8678-7723-2443-8B23-748B346873F3}" authorId="{7B3D39CE-BC7E-5C30-FBB9-136CE63FD423}" created="2021-11-07T01:03:51.751">
        <p188:txBody>
          <a:bodyPr/>
          <a:lstStyle/>
          <a:p>
            <a:r>
              <a:rPr lang="en-US"/>
              <a:t>Done</a:t>
            </a:r>
          </a:p>
        </p188:txBody>
      </p188:reply>
    </p188:replyLst>
    <p188:txBody>
      <a:bodyPr/>
      <a:lstStyle/>
      <a:p>
        <a:r>
          <a:rPr lang="en-US"/>
          <a:t>I suggest to include the source of this data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320040" rtl="0" eaLnBrk="0" fontAlgn="base" latinLnBrk="0" hangingPunct="0">
              <a:lnSpc>
                <a:spcPct val="90000"/>
              </a:lnSpc>
              <a:spcBef>
                <a:spcPts val="700"/>
              </a:spcBef>
              <a:spcAft>
                <a:spcPct val="0"/>
              </a:spcAft>
              <a:buClrTx/>
              <a:buSzTx/>
              <a:buFont typeface="Arial" pitchFamily="34" charset="0"/>
              <a:buNone/>
              <a:tabLst/>
              <a:defRPr/>
            </a:pPr>
            <a:r>
              <a:rPr lang="en-US" sz="2800" b="0" kern="1200" dirty="0">
                <a:solidFill>
                  <a:schemeClr val="tx1"/>
                </a:solidFill>
                <a:effectLst/>
                <a:latin typeface="Arial" pitchFamily="-65" charset="0"/>
                <a:ea typeface="Arial Unicode MS" pitchFamily="-65" charset="0"/>
                <a:cs typeface="Arial Unicode MS" pitchFamily="-65" charset="0"/>
              </a:rPr>
              <a:t>In 2010, I </a:t>
            </a:r>
            <a:r>
              <a:rPr lang="en-US" sz="4800" b="0" kern="1200" dirty="0">
                <a:solidFill>
                  <a:schemeClr val="tx1"/>
                </a:solidFill>
                <a:effectLst/>
                <a:latin typeface="Arial" pitchFamily="-65" charset="0"/>
                <a:ea typeface="Arial Unicode MS" pitchFamily="-65" charset="0"/>
                <a:cs typeface="Arial Unicode MS" pitchFamily="-65" charset="0"/>
              </a:rPr>
              <a:t>became a 2nd degree nurse who believed I would be that 80-year-old critical care nurse they had to force into retirement. However, 5 years later and a babysitter who found a different full-time job, I am in front of my manager pleading for her to change my hours to 11p to 7am. There was no job for me. I felt lost. I did not feel of value. I believed I was the problem just because I wanted different hours.</a:t>
            </a:r>
            <a:endParaRPr lang="en-US" sz="2800" dirty="0"/>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a:t>
            </a:fld>
            <a:endParaRPr lang="en-US"/>
          </a:p>
        </p:txBody>
      </p:sp>
      <p:sp>
        <p:nvSpPr>
          <p:cNvPr id="8" name="Date Placeholder 7">
            <a:extLst>
              <a:ext uri="{FF2B5EF4-FFF2-40B4-BE49-F238E27FC236}">
                <a16:creationId xmlns:a16="http://schemas.microsoft.com/office/drawing/2014/main" id="{CAD99D68-8FB8-A94E-AA84-8CC3DEF4C57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325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Connect Nurse we are taking a crawl, walk, run approach to control costs and define value </a:t>
            </a:r>
            <a:r>
              <a:rPr lang="en-US" dirty="0" err="1"/>
              <a:t>fby</a:t>
            </a:r>
            <a:r>
              <a:rPr lang="en-US" dirty="0"/>
              <a:t> focusing on specific populations and using low-code technology.</a:t>
            </a:r>
          </a:p>
          <a:p>
            <a:endParaRPr lang="en-US" dirty="0"/>
          </a:p>
          <a:p>
            <a:r>
              <a:rPr lang="en-US" dirty="0"/>
              <a:t>As we enter walk, we have a proof of concept from our MVP that allows us to be connected to the right investors to understand credentialing and the pain points of larger health networks.</a:t>
            </a:r>
          </a:p>
          <a:p>
            <a:endParaRPr lang="en-US" dirty="0"/>
          </a:p>
          <a:p>
            <a:r>
              <a:rPr lang="en-US" dirty="0"/>
              <a:t>And, then we are running into the global markets where our founders live to better address the problems they are facing on keeping nurses in their workforce.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10</a:t>
            </a:fld>
            <a:endParaRPr lang="en-US"/>
          </a:p>
        </p:txBody>
      </p:sp>
    </p:spTree>
    <p:extLst>
      <p:ext uri="{BB962C8B-B14F-4D97-AF65-F5344CB8AC3E}">
        <p14:creationId xmlns:p14="http://schemas.microsoft.com/office/powerpoint/2010/main" val="1505880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ConnectNurse</a:t>
            </a:r>
            <a:r>
              <a:rPr lang="en-US" dirty="0"/>
              <a:t> no longer do nurses have to feel at fault for needing flexibility or change due to normal life transitions. They can feel valuable.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11</a:t>
            </a:fld>
            <a:endParaRPr lang="en-US"/>
          </a:p>
        </p:txBody>
      </p:sp>
    </p:spTree>
    <p:extLst>
      <p:ext uri="{BB962C8B-B14F-4D97-AF65-F5344CB8AC3E}">
        <p14:creationId xmlns:p14="http://schemas.microsoft.com/office/powerpoint/2010/main" val="1157254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biggest assets is the global brains tackling this problem.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12</a:t>
            </a:fld>
            <a:endParaRPr lang="en-US"/>
          </a:p>
        </p:txBody>
      </p:sp>
    </p:spTree>
    <p:extLst>
      <p:ext uri="{BB962C8B-B14F-4D97-AF65-F5344CB8AC3E}">
        <p14:creationId xmlns:p14="http://schemas.microsoft.com/office/powerpoint/2010/main" val="3163532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why…</a:t>
            </a:r>
          </a:p>
          <a:p>
            <a:endParaRPr lang="en-US" dirty="0"/>
          </a:p>
          <a:p>
            <a:r>
              <a:rPr lang="en-US" dirty="0"/>
              <a:t>Green: #087B64</a:t>
            </a:r>
          </a:p>
          <a:p>
            <a:r>
              <a:rPr lang="en-US" dirty="0"/>
              <a:t>Purple #2A087B</a:t>
            </a:r>
          </a:p>
          <a:p>
            <a:r>
              <a:rPr lang="en-US" dirty="0"/>
              <a:t>Red #7B081F</a:t>
            </a:r>
          </a:p>
          <a:p>
            <a:r>
              <a:rPr lang="en-US" dirty="0"/>
              <a:t>Green light #597B08</a:t>
            </a: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1191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00000"/>
              </a:lnSpc>
              <a:spcBef>
                <a:spcPts val="0"/>
              </a:spcBef>
              <a:buNone/>
            </a:pPr>
            <a:r>
              <a:rPr lang="en-US" sz="1100" b="1" dirty="0">
                <a:latin typeface="Arial"/>
                <a:ea typeface="Arial Unicode MS"/>
                <a:cs typeface="Arial"/>
              </a:rPr>
              <a:t>The Set Up – </a:t>
            </a:r>
            <a:r>
              <a:rPr lang="en-US" sz="1100" b="0" dirty="0">
                <a:latin typeface="Arial"/>
                <a:ea typeface="Arial Unicode MS"/>
                <a:cs typeface="Arial"/>
              </a:rPr>
              <a:t>What we know is nursing has a very similar beginning and over time we lose nurses to normal life transitions. We fight this loss by spending more money and energy </a:t>
            </a:r>
            <a:r>
              <a:rPr lang="en-US" sz="1100" b="0" dirty="0" err="1">
                <a:latin typeface="Arial"/>
                <a:ea typeface="Arial Unicode MS"/>
                <a:cs typeface="Arial"/>
              </a:rPr>
              <a:t>ato</a:t>
            </a:r>
            <a:r>
              <a:rPr lang="en-US" sz="1100" b="0" dirty="0">
                <a:latin typeface="Arial"/>
                <a:ea typeface="Arial Unicode MS"/>
                <a:cs typeface="Arial"/>
              </a:rPr>
              <a:t> educate the next batch of nurses who will fa</a:t>
            </a:r>
            <a:r>
              <a:rPr lang="en-US" b="0" dirty="0">
                <a:latin typeface="Arial"/>
                <a:ea typeface="Arial Unicode MS"/>
                <a:cs typeface="Arial"/>
              </a:rPr>
              <a:t>ce this same cycle.  </a:t>
            </a:r>
          </a:p>
          <a:p>
            <a:pPr marL="457200" lvl="1" indent="0">
              <a:lnSpc>
                <a:spcPct val="100000"/>
              </a:lnSpc>
              <a:spcBef>
                <a:spcPts val="0"/>
              </a:spcBef>
              <a:buNone/>
            </a:pPr>
            <a:endParaRPr lang="en-US" dirty="0"/>
          </a:p>
          <a:p>
            <a:pPr marL="457200" lvl="1" indent="0">
              <a:lnSpc>
                <a:spcPct val="100000"/>
              </a:lnSpc>
              <a:spcBef>
                <a:spcPts val="0"/>
              </a:spcBef>
              <a:buNone/>
            </a:pPr>
            <a:r>
              <a:rPr lang="en-US" b="1" dirty="0">
                <a:latin typeface="Arial"/>
                <a:ea typeface="Arial Unicode MS"/>
                <a:cs typeface="Arial"/>
              </a:rPr>
              <a:t>The Struggle –</a:t>
            </a:r>
            <a:r>
              <a:rPr lang="en-US" dirty="0">
                <a:latin typeface="Arial"/>
                <a:ea typeface="Arial Unicode MS"/>
                <a:cs typeface="Arial"/>
              </a:rPr>
              <a:t> At </a:t>
            </a:r>
            <a:r>
              <a:rPr lang="en-US" dirty="0" err="1">
                <a:latin typeface="Arial"/>
                <a:ea typeface="Arial Unicode MS"/>
                <a:cs typeface="Arial"/>
              </a:rPr>
              <a:t>ConnectNurse</a:t>
            </a:r>
            <a:r>
              <a:rPr lang="en-US" dirty="0">
                <a:latin typeface="Arial"/>
                <a:ea typeface="Arial Unicode MS"/>
                <a:cs typeface="Arial"/>
              </a:rPr>
              <a:t> we conducted a survey that found 65.5% of nurses have left a nursing job due to family obligations or physical demands of the job. Of those responses, 41.4% cited hours, This has been happening forever in nursing. But why care about these lost nurses?</a:t>
            </a:r>
            <a:endParaRPr lang="en-US" dirty="0"/>
          </a:p>
          <a:p>
            <a:pPr>
              <a:buNone/>
            </a:pPr>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3</a:t>
            </a:fld>
            <a:endParaRPr lang="en-US"/>
          </a:p>
        </p:txBody>
      </p:sp>
    </p:spTree>
    <p:extLst>
      <p:ext uri="{BB962C8B-B14F-4D97-AF65-F5344CB8AC3E}">
        <p14:creationId xmlns:p14="http://schemas.microsoft.com/office/powerpoint/2010/main" val="825316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Arial"/>
                <a:ea typeface="Arial Unicode MS"/>
                <a:cs typeface="Arial"/>
              </a:rPr>
              <a:t>Well because their numbers could replace the nursing workforce of the United Kingdom. We can no longer afford to ignore the reasons nurses leave healthcare and we need to better help them define what they are looking for and connect them. </a:t>
            </a:r>
            <a:endParaRPr lang="en-US" dirty="0">
              <a:cs typeface="Arial"/>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4</a:t>
            </a:fld>
            <a:endParaRPr lang="en-US"/>
          </a:p>
        </p:txBody>
      </p:sp>
    </p:spTree>
    <p:extLst>
      <p:ext uri="{BB962C8B-B14F-4D97-AF65-F5344CB8AC3E}">
        <p14:creationId xmlns:p14="http://schemas.microsoft.com/office/powerpoint/2010/main" val="1649635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Arial"/>
                <a:ea typeface="Arial Unicode MS"/>
                <a:cs typeface="Arial"/>
              </a:rPr>
              <a:t>This is why we built </a:t>
            </a:r>
            <a:r>
              <a:rPr lang="en-US" dirty="0" err="1">
                <a:latin typeface="Arial"/>
                <a:ea typeface="Arial Unicode MS"/>
                <a:cs typeface="Arial"/>
              </a:rPr>
              <a:t>ConnectNurse</a:t>
            </a:r>
            <a:r>
              <a:rPr lang="en-US" dirty="0">
                <a:latin typeface="Arial"/>
                <a:ea typeface="Arial Unicode MS"/>
                <a:cs typeface="Arial"/>
              </a:rPr>
              <a:t>, a time-saving platform built for nurses and the people who need nurses.</a:t>
            </a:r>
            <a:endParaRPr lang="en-US" dirty="0">
              <a:cs typeface="Arial"/>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5</a:t>
            </a:fld>
            <a:endParaRPr lang="en-US"/>
          </a:p>
        </p:txBody>
      </p:sp>
    </p:spTree>
    <p:extLst>
      <p:ext uri="{BB962C8B-B14F-4D97-AF65-F5344CB8AC3E}">
        <p14:creationId xmlns:p14="http://schemas.microsoft.com/office/powerpoint/2010/main" val="4071648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 marR="0" lvl="0" indent="-80010" algn="l" defTabSz="320040" rtl="0" eaLnBrk="0" fontAlgn="base" latinLnBrk="0" hangingPunct="0">
              <a:lnSpc>
                <a:spcPct val="90000"/>
              </a:lnSpc>
              <a:spcBef>
                <a:spcPts val="700"/>
              </a:spcBef>
              <a:spcAft>
                <a:spcPct val="0"/>
              </a:spcAft>
              <a:buClrTx/>
              <a:buSzTx/>
              <a:buFont typeface="Arial" pitchFamily="34" charset="0"/>
              <a:buNone/>
              <a:tabLst/>
              <a:defRPr/>
            </a:pPr>
            <a:r>
              <a:rPr lang="en-US" sz="800" dirty="0">
                <a:solidFill>
                  <a:schemeClr val="tx2"/>
                </a:solidFill>
                <a:latin typeface="Arial"/>
                <a:ea typeface="Arial Unicode MS"/>
                <a:cs typeface="Arial"/>
              </a:rPr>
              <a:t>No more going to a website to filter RN, part-time, dayshift and the back &amp; forth with recruiters and managers to even understand if you can have every Monday off to do preschool pickup or watch your grandbaby because in building a profile nurses set their availability and </a:t>
            </a:r>
            <a:r>
              <a:rPr lang="en-US" dirty="0"/>
              <a:t>get matched to the jobs. Even better, we tell them how many more matches they could have if they tweaked their availability or upped their skills.</a:t>
            </a:r>
            <a:endParaRPr lang="en-US" dirty="0">
              <a:latin typeface="Arial"/>
              <a:ea typeface="Arial Unicode MS"/>
              <a:cs typeface="Arial"/>
            </a:endParaRPr>
          </a:p>
          <a:p>
            <a:pPr>
              <a:buNone/>
            </a:pPr>
            <a:endParaRPr lang="en-US" dirty="0">
              <a:cs typeface="Arial"/>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6</a:t>
            </a:fld>
            <a:endParaRPr lang="en-US"/>
          </a:p>
        </p:txBody>
      </p:sp>
    </p:spTree>
    <p:extLst>
      <p:ext uri="{BB962C8B-B14F-4D97-AF65-F5344CB8AC3E}">
        <p14:creationId xmlns:p14="http://schemas.microsoft.com/office/powerpoint/2010/main" val="2732440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800" dirty="0">
                <a:solidFill>
                  <a:schemeClr val="tx2"/>
                </a:solidFill>
                <a:latin typeface="Arial"/>
                <a:ea typeface="Arial Unicode MS"/>
                <a:cs typeface="Arial"/>
              </a:rPr>
              <a:t>And, as nurses swipe left or right through their matches, the system learns from them what they are looking for and uses this information to provide direct feedback to employers on how they could tweak job postings or hours to get more matches with nurses in their area. Truly a time saver on both parts.</a:t>
            </a:r>
            <a:endParaRPr lang="en-US" dirty="0">
              <a:latin typeface="Arial"/>
              <a:ea typeface="Arial Unicode MS"/>
              <a:cs typeface="Arial"/>
            </a:endParaRPr>
          </a:p>
          <a:p>
            <a:pPr>
              <a:buNone/>
            </a:pPr>
            <a:endParaRPr lang="en-US" dirty="0">
              <a:cs typeface="Arial"/>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7</a:t>
            </a:fld>
            <a:endParaRPr lang="en-US"/>
          </a:p>
        </p:txBody>
      </p:sp>
    </p:spTree>
    <p:extLst>
      <p:ext uri="{BB962C8B-B14F-4D97-AF65-F5344CB8AC3E}">
        <p14:creationId xmlns:p14="http://schemas.microsoft.com/office/powerpoint/2010/main" val="327665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surveying nurses, they reported a variety of platforms they used to find flexible jobs.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8</a:t>
            </a:fld>
            <a:endParaRPr lang="en-US"/>
          </a:p>
        </p:txBody>
      </p:sp>
    </p:spTree>
    <p:extLst>
      <p:ext uri="{BB962C8B-B14F-4D97-AF65-F5344CB8AC3E}">
        <p14:creationId xmlns:p14="http://schemas.microsoft.com/office/powerpoint/2010/main" val="195523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when we compared </a:t>
            </a:r>
            <a:r>
              <a:rPr lang="en-US" dirty="0" err="1"/>
              <a:t>ConnectNurse</a:t>
            </a:r>
            <a:r>
              <a:rPr lang="en-US" dirty="0"/>
              <a:t>, no one is built specifically for nurses to help be smarter in how we connect nurses to the people who need them. The best part is this is free for employers and nurses until a connection is made.</a:t>
            </a: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9</a:t>
            </a:fld>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76111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1DA31DAA-AF3D-4F32-9439-8E5262D64DBB}"/>
              </a:ext>
            </a:extLst>
          </p:cNvPr>
          <p:cNvPicPr>
            <a:picLocks noChangeAspect="1"/>
          </p:cNvPicPr>
          <p:nvPr userDrawn="1"/>
        </p:nvPicPr>
        <p:blipFill rotWithShape="1">
          <a:blip r:embed="rId4"/>
          <a:srcRect r="22682"/>
          <a:stretch/>
        </p:blipFill>
        <p:spPr>
          <a:xfrm>
            <a:off x="2622297" y="6164857"/>
            <a:ext cx="3016503" cy="696005"/>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4097559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2"/>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rotWithShape="1">
          <a:blip r:embed="rId43"/>
          <a:srcRect r="22682"/>
          <a:stretch/>
        </p:blipFill>
        <p:spPr>
          <a:xfrm>
            <a:off x="2622297" y="6164857"/>
            <a:ext cx="3016503" cy="696005"/>
          </a:xfrm>
          <a:prstGeom prst="rect">
            <a:avLst/>
          </a:prstGeom>
        </p:spPr>
      </p:pic>
    </p:spTree>
    <p:custDataLst>
      <p:tags r:id="rId41"/>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709" r:id="rId4"/>
    <p:sldLayoutId id="2147483686" r:id="rId5"/>
    <p:sldLayoutId id="2147483684" r:id="rId6"/>
    <p:sldLayoutId id="2147483693" r:id="rId7"/>
    <p:sldLayoutId id="2147483694" r:id="rId8"/>
    <p:sldLayoutId id="2147483695" r:id="rId9"/>
    <p:sldLayoutId id="2147483690" r:id="rId10"/>
    <p:sldLayoutId id="2147483696" r:id="rId11"/>
    <p:sldLayoutId id="2147483692" r:id="rId12"/>
    <p:sldLayoutId id="2147483711" r:id="rId13"/>
    <p:sldLayoutId id="2147483663" r:id="rId14"/>
    <p:sldLayoutId id="2147483666" r:id="rId15"/>
    <p:sldLayoutId id="2147483706" r:id="rId16"/>
    <p:sldLayoutId id="2147483688" r:id="rId17"/>
    <p:sldLayoutId id="2147483665" r:id="rId18"/>
    <p:sldLayoutId id="2147483670" r:id="rId19"/>
    <p:sldLayoutId id="2147483680" r:id="rId20"/>
    <p:sldLayoutId id="2147483671" r:id="rId21"/>
    <p:sldLayoutId id="2147483672" r:id="rId22"/>
    <p:sldLayoutId id="2147483675" r:id="rId23"/>
    <p:sldLayoutId id="2147483705" r:id="rId24"/>
    <p:sldLayoutId id="2147483673" r:id="rId25"/>
    <p:sldLayoutId id="2147483674" r:id="rId26"/>
    <p:sldLayoutId id="2147483708" r:id="rId27"/>
    <p:sldLayoutId id="2147483685" r:id="rId28"/>
    <p:sldLayoutId id="2147483707" r:id="rId29"/>
    <p:sldLayoutId id="2147483702" r:id="rId30"/>
    <p:sldLayoutId id="2147483703" r:id="rId31"/>
    <p:sldLayoutId id="2147483667" r:id="rId32"/>
    <p:sldLayoutId id="2147483677" r:id="rId33"/>
    <p:sldLayoutId id="2147483676" r:id="rId34"/>
    <p:sldLayoutId id="2147483699" r:id="rId35"/>
    <p:sldLayoutId id="2147483697" r:id="rId36"/>
    <p:sldLayoutId id="2147483698" r:id="rId37"/>
    <p:sldLayoutId id="2147483678" r:id="rId38"/>
    <p:sldLayoutId id="2147483712" r:id="rId39"/>
  </p:sldLayoutIdLst>
  <p:transition>
    <p:fade/>
  </p:transition>
  <p:hf hdr="0" ft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8.xml"/><Relationship Id="rId1" Type="http://schemas.openxmlformats.org/officeDocument/2006/relationships/tags" Target="../tags/tag41.xml"/><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jpeg"/><Relationship Id="rId10" Type="http://schemas.openxmlformats.org/officeDocument/2006/relationships/image" Target="../media/image58.png"/><Relationship Id="rId4" Type="http://schemas.openxmlformats.org/officeDocument/2006/relationships/image" Target="../media/image52.jp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3.png"/><Relationship Id="rId5" Type="http://schemas.openxmlformats.org/officeDocument/2006/relationships/image" Target="../media/image1.emf"/><Relationship Id="rId4" Type="http://schemas.microsoft.com/office/2018/10/relationships/comments" Target="../comments/modernComment_16A_2B846BD5.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26" Type="http://schemas.openxmlformats.org/officeDocument/2006/relationships/image" Target="../media/image26.png"/><Relationship Id="rId3" Type="http://schemas.microsoft.com/office/2018/10/relationships/comments" Target="../comments/modernComment_298D_3CA71855.xml"/><Relationship Id="rId21"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25.sv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svg"/><Relationship Id="rId1" Type="http://schemas.openxmlformats.org/officeDocument/2006/relationships/slideLayout" Target="../slideLayouts/slideLayout39.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image" Target="../media/image24.png"/><Relationship Id="rId5" Type="http://schemas.openxmlformats.org/officeDocument/2006/relationships/image" Target="../media/image5.svg"/><Relationship Id="rId15" Type="http://schemas.openxmlformats.org/officeDocument/2006/relationships/image" Target="../media/image15.svg"/><Relationship Id="rId23" Type="http://schemas.openxmlformats.org/officeDocument/2006/relationships/image" Target="../media/image23.sv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microsoft.com/office/2018/10/relationships/comments" Target="../comments/modernComment_2992_5743BFFC.xml"/><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9.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FA55B7-ACFF-1848-9FD5-7B82174607FA}"/>
              </a:ext>
            </a:extLst>
          </p:cNvPr>
          <p:cNvPicPr>
            <a:picLocks noChangeAspect="1"/>
          </p:cNvPicPr>
          <p:nvPr/>
        </p:nvPicPr>
        <p:blipFill>
          <a:blip r:embed="rId4"/>
          <a:stretch>
            <a:fillRect/>
          </a:stretch>
        </p:blipFill>
        <p:spPr>
          <a:xfrm>
            <a:off x="48660" y="103359"/>
            <a:ext cx="10920249" cy="2735896"/>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33B1C869-B8A3-6C40-A4AF-6C40AC933765}"/>
              </a:ext>
            </a:extLst>
          </p:cNvPr>
          <p:cNvPicPr>
            <a:picLocks noChangeAspect="1"/>
          </p:cNvPicPr>
          <p:nvPr/>
        </p:nvPicPr>
        <p:blipFill rotWithShape="1">
          <a:blip r:embed="rId5"/>
          <a:srcRect r="19976"/>
          <a:stretch/>
        </p:blipFill>
        <p:spPr>
          <a:xfrm>
            <a:off x="598615" y="4442806"/>
            <a:ext cx="10370294" cy="2311835"/>
          </a:xfrm>
          <a:prstGeom prst="rect">
            <a:avLst/>
          </a:prstGeom>
        </p:spPr>
      </p:pic>
    </p:spTree>
    <p:custDataLst>
      <p:tags r:id="rId1"/>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5CF552-912B-834E-9CB8-260859A85D6D}"/>
              </a:ext>
            </a:extLst>
          </p:cNvPr>
          <p:cNvSpPr>
            <a:spLocks noGrp="1"/>
          </p:cNvSpPr>
          <p:nvPr>
            <p:ph type="sldNum" sz="quarter" idx="21"/>
          </p:nvPr>
        </p:nvSpPr>
        <p:spPr>
          <a:xfrm>
            <a:off x="11238147" y="6356713"/>
            <a:ext cx="454400" cy="333375"/>
          </a:xfrm>
        </p:spPr>
        <p:txBody>
          <a:bodyPr/>
          <a:lstStyle/>
          <a:p>
            <a:fld id="{AD816501-AAE5-214E-B100-00C3DC5F5E3F}" type="slidenum">
              <a:rPr lang="en-US" smtClean="0"/>
              <a:pPr/>
              <a:t>10</a:t>
            </a:fld>
            <a:endParaRPr lang="en-US" dirty="0"/>
          </a:p>
        </p:txBody>
      </p:sp>
      <p:pic>
        <p:nvPicPr>
          <p:cNvPr id="11" name="Graphic 10" descr="Walk outline">
            <a:extLst>
              <a:ext uri="{FF2B5EF4-FFF2-40B4-BE49-F238E27FC236}">
                <a16:creationId xmlns:a16="http://schemas.microsoft.com/office/drawing/2014/main" id="{C3357FAD-2274-EB46-9D8A-EC322B52D9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628649"/>
            <a:ext cx="2438400" cy="2438400"/>
          </a:xfrm>
          <a:prstGeom prst="rect">
            <a:avLst/>
          </a:prstGeom>
        </p:spPr>
      </p:pic>
      <p:pic>
        <p:nvPicPr>
          <p:cNvPr id="17" name="Graphic 16" descr="Run outline">
            <a:extLst>
              <a:ext uri="{FF2B5EF4-FFF2-40B4-BE49-F238E27FC236}">
                <a16:creationId xmlns:a16="http://schemas.microsoft.com/office/drawing/2014/main" id="{7FF8A665-5A67-944F-A1A9-5FF06D8B6F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23546" y="761997"/>
            <a:ext cx="2438400" cy="2438400"/>
          </a:xfrm>
          <a:prstGeom prst="rect">
            <a:avLst/>
          </a:prstGeom>
        </p:spPr>
      </p:pic>
      <p:pic>
        <p:nvPicPr>
          <p:cNvPr id="19" name="Graphic 18" descr="Baby crawling outline">
            <a:extLst>
              <a:ext uri="{FF2B5EF4-FFF2-40B4-BE49-F238E27FC236}">
                <a16:creationId xmlns:a16="http://schemas.microsoft.com/office/drawing/2014/main" id="{5FC6FBFC-EEFF-EE42-8DB5-94A49C4393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0053" y="628648"/>
            <a:ext cx="2438401" cy="2438401"/>
          </a:xfrm>
          <a:prstGeom prst="rect">
            <a:avLst/>
          </a:prstGeom>
        </p:spPr>
      </p:pic>
      <p:sp>
        <p:nvSpPr>
          <p:cNvPr id="20" name="TextBox 19">
            <a:extLst>
              <a:ext uri="{FF2B5EF4-FFF2-40B4-BE49-F238E27FC236}">
                <a16:creationId xmlns:a16="http://schemas.microsoft.com/office/drawing/2014/main" id="{2F8817D9-7ECF-D04F-86E8-F21F53F4A38C}"/>
              </a:ext>
            </a:extLst>
          </p:cNvPr>
          <p:cNvSpPr txBox="1"/>
          <p:nvPr/>
        </p:nvSpPr>
        <p:spPr>
          <a:xfrm>
            <a:off x="1030053" y="3067049"/>
            <a:ext cx="2438401" cy="2923877"/>
          </a:xfrm>
          <a:prstGeom prst="rect">
            <a:avLst/>
          </a:prstGeom>
          <a:noFill/>
        </p:spPr>
        <p:txBody>
          <a:bodyPr wrap="square" lIns="0" tIns="0" rIns="0" bIns="0" rtlCol="0">
            <a:spAutoFit/>
          </a:bodyPr>
          <a:lstStyle/>
          <a:p>
            <a:pPr algn="l"/>
            <a:r>
              <a:rPr lang="en-US" sz="2000" dirty="0">
                <a:solidFill>
                  <a:schemeClr val="tx2"/>
                </a:solidFill>
              </a:rPr>
              <a:t>Target: </a:t>
            </a:r>
          </a:p>
          <a:p>
            <a:pPr algn="l"/>
            <a:r>
              <a:rPr lang="en-US" sz="2000" dirty="0">
                <a:solidFill>
                  <a:schemeClr val="tx2"/>
                </a:solidFill>
              </a:rPr>
              <a:t>Retiring nurses in compact states (supply)</a:t>
            </a:r>
          </a:p>
          <a:p>
            <a:pPr algn="l"/>
            <a:endParaRPr lang="en-US" sz="2000" dirty="0">
              <a:solidFill>
                <a:schemeClr val="tx2"/>
              </a:solidFill>
            </a:endParaRPr>
          </a:p>
          <a:p>
            <a:pPr algn="l"/>
            <a:r>
              <a:rPr lang="en-US" sz="2000" dirty="0">
                <a:solidFill>
                  <a:schemeClr val="tx2"/>
                </a:solidFill>
              </a:rPr>
              <a:t>Community-based jobs + Aging adults/ caregivers (demand)</a:t>
            </a:r>
          </a:p>
        </p:txBody>
      </p:sp>
      <p:sp>
        <p:nvSpPr>
          <p:cNvPr id="21" name="TextBox 20">
            <a:extLst>
              <a:ext uri="{FF2B5EF4-FFF2-40B4-BE49-F238E27FC236}">
                <a16:creationId xmlns:a16="http://schemas.microsoft.com/office/drawing/2014/main" id="{70511B15-D340-5345-B1A6-5A08174B2563}"/>
              </a:ext>
            </a:extLst>
          </p:cNvPr>
          <p:cNvSpPr txBox="1"/>
          <p:nvPr/>
        </p:nvSpPr>
        <p:spPr>
          <a:xfrm>
            <a:off x="5009449" y="3219444"/>
            <a:ext cx="2438401" cy="2308324"/>
          </a:xfrm>
          <a:prstGeom prst="rect">
            <a:avLst/>
          </a:prstGeom>
          <a:noFill/>
        </p:spPr>
        <p:txBody>
          <a:bodyPr wrap="square" lIns="0" tIns="0" rIns="0" bIns="0" rtlCol="0">
            <a:spAutoFit/>
          </a:bodyPr>
          <a:lstStyle/>
          <a:p>
            <a:pPr algn="l"/>
            <a:r>
              <a:rPr lang="en-US" sz="2000" dirty="0">
                <a:solidFill>
                  <a:schemeClr val="tx2"/>
                </a:solidFill>
              </a:rPr>
              <a:t>Target: </a:t>
            </a:r>
          </a:p>
          <a:p>
            <a:pPr algn="l"/>
            <a:r>
              <a:rPr lang="en-US" sz="2000" dirty="0">
                <a:solidFill>
                  <a:schemeClr val="tx2"/>
                </a:solidFill>
              </a:rPr>
              <a:t>New nurse moms/dads (supply)</a:t>
            </a:r>
          </a:p>
          <a:p>
            <a:pPr algn="l"/>
            <a:endParaRPr lang="en-US" sz="2000" dirty="0">
              <a:solidFill>
                <a:schemeClr val="tx2"/>
              </a:solidFill>
            </a:endParaRPr>
          </a:p>
          <a:p>
            <a:pPr algn="l"/>
            <a:r>
              <a:rPr lang="en-US" sz="2000" dirty="0">
                <a:solidFill>
                  <a:schemeClr val="tx2"/>
                </a:solidFill>
              </a:rPr>
              <a:t>Post-acute &amp; Hospitals (demand)</a:t>
            </a:r>
          </a:p>
        </p:txBody>
      </p:sp>
      <p:sp>
        <p:nvSpPr>
          <p:cNvPr id="22" name="TextBox 21">
            <a:extLst>
              <a:ext uri="{FF2B5EF4-FFF2-40B4-BE49-F238E27FC236}">
                <a16:creationId xmlns:a16="http://schemas.microsoft.com/office/drawing/2014/main" id="{DDAB3D24-D827-2544-99E3-424A5DD5D7D6}"/>
              </a:ext>
            </a:extLst>
          </p:cNvPr>
          <p:cNvSpPr txBox="1"/>
          <p:nvPr/>
        </p:nvSpPr>
        <p:spPr>
          <a:xfrm>
            <a:off x="8988846" y="3200397"/>
            <a:ext cx="2438401" cy="3231654"/>
          </a:xfrm>
          <a:prstGeom prst="rect">
            <a:avLst/>
          </a:prstGeom>
          <a:noFill/>
        </p:spPr>
        <p:txBody>
          <a:bodyPr wrap="square" lIns="0" tIns="0" rIns="0" bIns="0" rtlCol="0">
            <a:spAutoFit/>
          </a:bodyPr>
          <a:lstStyle/>
          <a:p>
            <a:pPr algn="l"/>
            <a:r>
              <a:rPr lang="en-US" sz="2000" dirty="0">
                <a:solidFill>
                  <a:schemeClr val="tx2"/>
                </a:solidFill>
              </a:rPr>
              <a:t>Target: </a:t>
            </a:r>
          </a:p>
          <a:p>
            <a:pPr algn="l"/>
            <a:r>
              <a:rPr lang="en-US" sz="2000" dirty="0">
                <a:solidFill>
                  <a:schemeClr val="tx2"/>
                </a:solidFill>
              </a:rPr>
              <a:t>Nurses around the world (supply)</a:t>
            </a:r>
          </a:p>
          <a:p>
            <a:pPr algn="l"/>
            <a:endParaRPr lang="en-US" sz="2000" dirty="0">
              <a:solidFill>
                <a:schemeClr val="tx2"/>
              </a:solidFill>
            </a:endParaRPr>
          </a:p>
          <a:p>
            <a:pPr algn="l"/>
            <a:r>
              <a:rPr lang="en-US" sz="2000" dirty="0">
                <a:solidFill>
                  <a:schemeClr val="tx2"/>
                </a:solidFill>
              </a:rPr>
              <a:t>Healthcare institutions, government, nursing associations, Boards, Academia(demand)</a:t>
            </a:r>
          </a:p>
        </p:txBody>
      </p:sp>
      <p:sp>
        <p:nvSpPr>
          <p:cNvPr id="23" name="Text Placeholder 5">
            <a:extLst>
              <a:ext uri="{FF2B5EF4-FFF2-40B4-BE49-F238E27FC236}">
                <a16:creationId xmlns:a16="http://schemas.microsoft.com/office/drawing/2014/main" id="{5211EED6-F896-A549-863E-D4B983066A3B}"/>
              </a:ext>
            </a:extLst>
          </p:cNvPr>
          <p:cNvSpPr txBox="1">
            <a:spLocks/>
          </p:cNvSpPr>
          <p:nvPr/>
        </p:nvSpPr>
        <p:spPr bwMode="auto">
          <a:xfrm>
            <a:off x="7047145" y="6347915"/>
            <a:ext cx="4114801" cy="334960"/>
          </a:xfrm>
          <a:prstGeom prst="rect">
            <a:avLst/>
          </a:prstGeom>
          <a:noFill/>
          <a:ln w="12700">
            <a:noFill/>
            <a:miter lim="800000"/>
            <a:headEnd/>
            <a:tailEnd/>
          </a:ln>
        </p:spPr>
        <p:txBody>
          <a:bodyPr vert="horz" wrap="square" lIns="0" tIns="0" rIns="0" bIns="0" numCol="1" anchor="ctr" anchorCtr="0" compatLnSpc="1">
            <a:prstTxWarp prst="textNoShape">
              <a:avLst/>
            </a:prstTxWarp>
            <a:noAutofit/>
          </a:bodyPr>
          <a:lstStyle>
            <a:lvl1pPr marL="0" indent="0" algn="r" rtl="0" eaLnBrk="1" fontAlgn="base" hangingPunct="1">
              <a:lnSpc>
                <a:spcPct val="100000"/>
              </a:lnSpc>
              <a:spcBef>
                <a:spcPts val="1800"/>
              </a:spcBef>
              <a:spcAft>
                <a:spcPct val="0"/>
              </a:spcAft>
              <a:buClr>
                <a:srgbClr val="63666A"/>
              </a:buClr>
              <a:buSzPct val="100000"/>
              <a:buFont typeface="Arial" pitchFamily="-65" charset="0"/>
              <a:buNone/>
              <a:defRPr sz="1000" b="1" baseline="0">
                <a:solidFill>
                  <a:schemeClr val="tx2"/>
                </a:solidFill>
                <a:latin typeface="+mn-lt"/>
                <a:ea typeface="Arial Unicode MS" pitchFamily="-65" charset="0"/>
                <a:cs typeface="Arial Unicode MS" pitchFamily="-65" charset="0"/>
                <a:sym typeface="Arial" pitchFamily="-65" charset="0"/>
              </a:defRPr>
            </a:lvl1pPr>
            <a:lvl2pPr marL="217161"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2pPr>
            <a:lvl3pPr marL="530330"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3pPr>
            <a:lvl4pPr marL="896076"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4pPr>
            <a:lvl5pPr marL="1296777"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defTabSz="914400"/>
            <a:r>
              <a:rPr lang="en-US" kern="0">
                <a:solidFill>
                  <a:srgbClr val="2A087B"/>
                </a:solidFill>
              </a:rPr>
              <a:t>Connect</a:t>
            </a:r>
            <a:r>
              <a:rPr lang="en-US" kern="0">
                <a:solidFill>
                  <a:srgbClr val="087B64"/>
                </a:solidFill>
              </a:rPr>
              <a:t>Nurse</a:t>
            </a:r>
            <a:endParaRPr lang="en-US" kern="0" dirty="0">
              <a:solidFill>
                <a:srgbClr val="087B64"/>
              </a:solidFill>
            </a:endParaRPr>
          </a:p>
        </p:txBody>
      </p:sp>
    </p:spTree>
    <p:extLst>
      <p:ext uri="{BB962C8B-B14F-4D97-AF65-F5344CB8AC3E}">
        <p14:creationId xmlns:p14="http://schemas.microsoft.com/office/powerpoint/2010/main" val="35214137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DC1405-E752-4548-B281-CE3A88214526}"/>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F3A11CF0-B1FE-2549-B5C7-7EA6E54D43EF}"/>
              </a:ext>
            </a:extLst>
          </p:cNvPr>
          <p:cNvSpPr>
            <a:spLocks noGrp="1"/>
          </p:cNvSpPr>
          <p:nvPr>
            <p:ph type="sldNum" sz="quarter" idx="4"/>
          </p:nvPr>
        </p:nvSpPr>
        <p:spPr/>
        <p:txBody>
          <a:bodyPr/>
          <a:lstStyle/>
          <a:p>
            <a:fld id="{AD816501-AAE5-214E-B100-00C3DC5F5E3F}" type="slidenum">
              <a:rPr lang="en-US" smtClean="0">
                <a:solidFill>
                  <a:srgbClr val="2A087B"/>
                </a:solidFill>
              </a:rPr>
              <a:pPr/>
              <a:t>11</a:t>
            </a:fld>
            <a:endParaRPr lang="en-US">
              <a:solidFill>
                <a:srgbClr val="2A087B"/>
              </a:solidFill>
            </a:endParaRPr>
          </a:p>
        </p:txBody>
      </p:sp>
      <p:sp>
        <p:nvSpPr>
          <p:cNvPr id="8" name="Title 1">
            <a:extLst>
              <a:ext uri="{FF2B5EF4-FFF2-40B4-BE49-F238E27FC236}">
                <a16:creationId xmlns:a16="http://schemas.microsoft.com/office/drawing/2014/main" id="{121D6F76-C6A6-6343-A54E-02CCA7C0CC70}"/>
              </a:ext>
            </a:extLst>
          </p:cNvPr>
          <p:cNvSpPr txBox="1">
            <a:spLocks/>
          </p:cNvSpPr>
          <p:nvPr/>
        </p:nvSpPr>
        <p:spPr bwMode="auto">
          <a:xfrm>
            <a:off x="780127" y="1312900"/>
            <a:ext cx="11411873" cy="135421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100000"/>
              </a:lnSpc>
              <a:spcBef>
                <a:spcPct val="0"/>
              </a:spcBef>
              <a:spcAft>
                <a:spcPct val="0"/>
              </a:spcAft>
              <a:defRPr sz="375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8800" kern="0" dirty="0" err="1">
                <a:solidFill>
                  <a:srgbClr val="2A087B"/>
                </a:solidFill>
                <a:latin typeface="Montesseron"/>
                <a:cs typeface="Arial"/>
              </a:rPr>
              <a:t>Connect</a:t>
            </a:r>
            <a:r>
              <a:rPr lang="en-US" sz="8800" kern="0" dirty="0" err="1">
                <a:solidFill>
                  <a:srgbClr val="087B64"/>
                </a:solidFill>
                <a:latin typeface="Montesseron"/>
                <a:cs typeface="Arial"/>
              </a:rPr>
              <a:t>Nurse</a:t>
            </a:r>
            <a:endParaRPr lang="en-US" sz="8800" kern="0" dirty="0">
              <a:solidFill>
                <a:srgbClr val="087B64"/>
              </a:solidFill>
              <a:latin typeface="Montesseron"/>
            </a:endParaRPr>
          </a:p>
        </p:txBody>
      </p:sp>
      <p:pic>
        <p:nvPicPr>
          <p:cNvPr id="9" name="Picture 8" descr="A picture containing dark, light, night sky&#10;&#10;Description automatically generated">
            <a:extLst>
              <a:ext uri="{FF2B5EF4-FFF2-40B4-BE49-F238E27FC236}">
                <a16:creationId xmlns:a16="http://schemas.microsoft.com/office/drawing/2014/main" id="{7411ED55-23F8-BF46-BE8D-747766B1604F}"/>
              </a:ext>
            </a:extLst>
          </p:cNvPr>
          <p:cNvPicPr>
            <a:picLocks noChangeAspect="1"/>
          </p:cNvPicPr>
          <p:nvPr/>
        </p:nvPicPr>
        <p:blipFill rotWithShape="1">
          <a:blip r:embed="rId3"/>
          <a:srcRect l="32714" t="33395" r="27655" b="28626"/>
          <a:stretch/>
        </p:blipFill>
        <p:spPr>
          <a:xfrm>
            <a:off x="601134" y="2305294"/>
            <a:ext cx="2615524" cy="2506488"/>
          </a:xfrm>
          <a:prstGeom prst="rect">
            <a:avLst/>
          </a:prstGeom>
        </p:spPr>
      </p:pic>
      <p:sp>
        <p:nvSpPr>
          <p:cNvPr id="10" name="TextBox 9">
            <a:extLst>
              <a:ext uri="{FF2B5EF4-FFF2-40B4-BE49-F238E27FC236}">
                <a16:creationId xmlns:a16="http://schemas.microsoft.com/office/drawing/2014/main" id="{B5BD39FE-7D61-2D41-BEEA-AF2C14101614}"/>
              </a:ext>
            </a:extLst>
          </p:cNvPr>
          <p:cNvSpPr txBox="1"/>
          <p:nvPr/>
        </p:nvSpPr>
        <p:spPr>
          <a:xfrm>
            <a:off x="2859138" y="3045869"/>
            <a:ext cx="4463839"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0"/>
              </a:spcBef>
            </a:pPr>
            <a:r>
              <a:rPr lang="en-US" sz="6000" b="1" baseline="-25000" dirty="0">
                <a:solidFill>
                  <a:srgbClr val="2A087B"/>
                </a:solidFill>
                <a:latin typeface="Montesseron"/>
                <a:cs typeface="Arial"/>
              </a:rPr>
              <a:t>You </a:t>
            </a:r>
            <a:r>
              <a:rPr lang="en-US" sz="6000" b="1" i="1" baseline="-25000" dirty="0">
                <a:solidFill>
                  <a:srgbClr val="2A087B"/>
                </a:solidFill>
                <a:latin typeface="Montesseron"/>
                <a:cs typeface="Arial"/>
              </a:rPr>
              <a:t>are</a:t>
            </a:r>
            <a:r>
              <a:rPr lang="en-US" sz="6000" b="1" baseline="-25000" dirty="0">
                <a:solidFill>
                  <a:srgbClr val="2A087B"/>
                </a:solidFill>
                <a:latin typeface="Montesseron"/>
                <a:cs typeface="Arial"/>
              </a:rPr>
              <a:t> valuable.</a:t>
            </a:r>
          </a:p>
        </p:txBody>
      </p:sp>
      <p:pic>
        <p:nvPicPr>
          <p:cNvPr id="11" name="Picture 10">
            <a:extLst>
              <a:ext uri="{FF2B5EF4-FFF2-40B4-BE49-F238E27FC236}">
                <a16:creationId xmlns:a16="http://schemas.microsoft.com/office/drawing/2014/main" id="{DEA70FDA-F076-AB42-9DC4-0500E084DAAE}"/>
              </a:ext>
            </a:extLst>
          </p:cNvPr>
          <p:cNvPicPr>
            <a:picLocks noChangeAspect="1"/>
          </p:cNvPicPr>
          <p:nvPr/>
        </p:nvPicPr>
        <p:blipFill>
          <a:blip r:embed="rId4"/>
          <a:stretch>
            <a:fillRect/>
          </a:stretch>
        </p:blipFill>
        <p:spPr>
          <a:xfrm>
            <a:off x="8044423" y="258052"/>
            <a:ext cx="2969622" cy="5915198"/>
          </a:xfrm>
          <a:prstGeom prst="rect">
            <a:avLst/>
          </a:prstGeom>
        </p:spPr>
      </p:pic>
      <p:sp>
        <p:nvSpPr>
          <p:cNvPr id="12" name="Text Placeholder 5">
            <a:extLst>
              <a:ext uri="{FF2B5EF4-FFF2-40B4-BE49-F238E27FC236}">
                <a16:creationId xmlns:a16="http://schemas.microsoft.com/office/drawing/2014/main" id="{B4C2D040-9163-C54E-8843-450BEB3432CD}"/>
              </a:ext>
            </a:extLst>
          </p:cNvPr>
          <p:cNvSpPr txBox="1">
            <a:spLocks noGrp="1"/>
          </p:cNvSpPr>
          <p:nvPr>
            <p:ph type="body" sz="quarter" idx="17"/>
          </p:nvPr>
        </p:nvSpPr>
        <p:spPr bwMode="auto">
          <a:prstGeom prst="rect">
            <a:avLst/>
          </a:prstGeom>
          <a:noFill/>
          <a:ln w="12700">
            <a:noFill/>
            <a:miter lim="800000"/>
            <a:headEnd/>
            <a:tailEnd/>
          </a:ln>
        </p:spPr>
        <p:txBody>
          <a:bodyPr vert="horz" wrap="square" lIns="0" tIns="0" rIns="0" bIns="0" numCol="1" anchor="ctr" anchorCtr="0" compatLnSpc="1">
            <a:prstTxWarp prst="textNoShape">
              <a:avLst/>
            </a:prstTxWarp>
            <a:noAutofit/>
          </a:bodyPr>
          <a:lstStyle>
            <a:lvl1pPr marL="0" indent="0" algn="r" rtl="0" eaLnBrk="1" fontAlgn="base" hangingPunct="1">
              <a:lnSpc>
                <a:spcPct val="100000"/>
              </a:lnSpc>
              <a:spcBef>
                <a:spcPts val="1800"/>
              </a:spcBef>
              <a:spcAft>
                <a:spcPct val="0"/>
              </a:spcAft>
              <a:buClr>
                <a:srgbClr val="63666A"/>
              </a:buClr>
              <a:buSzPct val="100000"/>
              <a:buFont typeface="Arial" pitchFamily="-65" charset="0"/>
              <a:buNone/>
              <a:defRPr sz="1000" b="1" baseline="0">
                <a:solidFill>
                  <a:schemeClr val="tx2"/>
                </a:solidFill>
                <a:latin typeface="+mn-lt"/>
                <a:ea typeface="Arial Unicode MS" pitchFamily="-65" charset="0"/>
                <a:cs typeface="Arial Unicode MS" pitchFamily="-65" charset="0"/>
                <a:sym typeface="Arial" pitchFamily="-65" charset="0"/>
              </a:defRPr>
            </a:lvl1pPr>
            <a:lvl2pPr marL="217161"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2pPr>
            <a:lvl3pPr marL="530330"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3pPr>
            <a:lvl4pPr marL="896076"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4pPr>
            <a:lvl5pPr marL="1296777"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defTabSz="914400"/>
            <a:r>
              <a:rPr lang="en-US" kern="0">
                <a:solidFill>
                  <a:srgbClr val="2A087B"/>
                </a:solidFill>
              </a:rPr>
              <a:t>Connect</a:t>
            </a:r>
            <a:r>
              <a:rPr lang="en-US" kern="0">
                <a:solidFill>
                  <a:srgbClr val="087B64"/>
                </a:solidFill>
              </a:rPr>
              <a:t>Nurse</a:t>
            </a:r>
            <a:endParaRPr lang="en-US" kern="0" dirty="0">
              <a:solidFill>
                <a:srgbClr val="087B64"/>
              </a:solidFill>
            </a:endParaRPr>
          </a:p>
        </p:txBody>
      </p:sp>
    </p:spTree>
    <p:extLst>
      <p:ext uri="{BB962C8B-B14F-4D97-AF65-F5344CB8AC3E}">
        <p14:creationId xmlns:p14="http://schemas.microsoft.com/office/powerpoint/2010/main" val="13756437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034C-839B-DB4F-BABB-2D4E9ABF5CB6}"/>
              </a:ext>
            </a:extLst>
          </p:cNvPr>
          <p:cNvSpPr>
            <a:spLocks noGrp="1"/>
          </p:cNvSpPr>
          <p:nvPr>
            <p:ph type="title"/>
          </p:nvPr>
        </p:nvSpPr>
        <p:spPr/>
        <p:txBody>
          <a:bodyPr/>
          <a:lstStyle/>
          <a:p>
            <a:r>
              <a:rPr lang="en-US" dirty="0">
                <a:solidFill>
                  <a:srgbClr val="2A087B"/>
                </a:solidFill>
              </a:rPr>
              <a:t>The Team</a:t>
            </a:r>
          </a:p>
        </p:txBody>
      </p:sp>
      <p:sp>
        <p:nvSpPr>
          <p:cNvPr id="4" name="Text Placeholder 3">
            <a:extLst>
              <a:ext uri="{FF2B5EF4-FFF2-40B4-BE49-F238E27FC236}">
                <a16:creationId xmlns:a16="http://schemas.microsoft.com/office/drawing/2014/main" id="{558F6807-2584-8A44-90B7-509EC7816327}"/>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DF1A9F61-0227-2941-8E58-CA25AE207BDB}"/>
              </a:ext>
            </a:extLst>
          </p:cNvPr>
          <p:cNvSpPr>
            <a:spLocks noGrp="1"/>
          </p:cNvSpPr>
          <p:nvPr>
            <p:ph type="sldNum" sz="quarter" idx="4"/>
          </p:nvPr>
        </p:nvSpPr>
        <p:spPr/>
        <p:txBody>
          <a:bodyPr/>
          <a:lstStyle/>
          <a:p>
            <a:fld id="{AD816501-AAE5-214E-B100-00C3DC5F5E3F}" type="slidenum">
              <a:rPr lang="en-US" smtClean="0">
                <a:solidFill>
                  <a:srgbClr val="2A087B"/>
                </a:solidFill>
              </a:rPr>
              <a:pPr/>
              <a:t>12</a:t>
            </a:fld>
            <a:endParaRPr lang="en-US" dirty="0">
              <a:solidFill>
                <a:srgbClr val="2A087B"/>
              </a:solidFill>
            </a:endParaRPr>
          </a:p>
        </p:txBody>
      </p:sp>
      <p:pic>
        <p:nvPicPr>
          <p:cNvPr id="9" name="Picture 8">
            <a:extLst>
              <a:ext uri="{FF2B5EF4-FFF2-40B4-BE49-F238E27FC236}">
                <a16:creationId xmlns:a16="http://schemas.microsoft.com/office/drawing/2014/main" id="{15695F99-6B6B-764B-B9CA-F132FDE631E3}"/>
              </a:ext>
            </a:extLst>
          </p:cNvPr>
          <p:cNvPicPr>
            <a:picLocks noChangeAspect="1"/>
          </p:cNvPicPr>
          <p:nvPr/>
        </p:nvPicPr>
        <p:blipFill>
          <a:blip r:embed="rId3"/>
          <a:stretch>
            <a:fillRect/>
          </a:stretch>
        </p:blipFill>
        <p:spPr>
          <a:xfrm>
            <a:off x="795770" y="1065346"/>
            <a:ext cx="1217693" cy="1398383"/>
          </a:xfrm>
          <a:prstGeom prst="rect">
            <a:avLst/>
          </a:prstGeom>
        </p:spPr>
      </p:pic>
      <p:pic>
        <p:nvPicPr>
          <p:cNvPr id="10" name="Picture 9" descr="A picture containing person, player&#10;&#10;Description automatically generated">
            <a:extLst>
              <a:ext uri="{FF2B5EF4-FFF2-40B4-BE49-F238E27FC236}">
                <a16:creationId xmlns:a16="http://schemas.microsoft.com/office/drawing/2014/main" id="{69256932-EB1C-3F46-8BF0-5985C3496E4D}"/>
              </a:ext>
            </a:extLst>
          </p:cNvPr>
          <p:cNvPicPr>
            <a:picLocks noChangeAspect="1"/>
          </p:cNvPicPr>
          <p:nvPr/>
        </p:nvPicPr>
        <p:blipFill>
          <a:blip r:embed="rId4"/>
          <a:stretch>
            <a:fillRect/>
          </a:stretch>
        </p:blipFill>
        <p:spPr>
          <a:xfrm>
            <a:off x="795770" y="2573645"/>
            <a:ext cx="1134803" cy="1513070"/>
          </a:xfrm>
          <a:prstGeom prst="rect">
            <a:avLst/>
          </a:prstGeom>
        </p:spPr>
      </p:pic>
      <p:pic>
        <p:nvPicPr>
          <p:cNvPr id="11" name="Picture 2">
            <a:extLst>
              <a:ext uri="{FF2B5EF4-FFF2-40B4-BE49-F238E27FC236}">
                <a16:creationId xmlns:a16="http://schemas.microsoft.com/office/drawing/2014/main" id="{7B748E9E-3AD5-2444-9F2F-51B576B52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770" y="4239168"/>
            <a:ext cx="1412329" cy="13983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2B7C71D-5C9E-C043-8D9F-6AE1922F64A6}"/>
              </a:ext>
            </a:extLst>
          </p:cNvPr>
          <p:cNvPicPr>
            <a:picLocks noChangeAspect="1"/>
          </p:cNvPicPr>
          <p:nvPr/>
        </p:nvPicPr>
        <p:blipFill>
          <a:blip r:embed="rId6"/>
          <a:stretch>
            <a:fillRect/>
          </a:stretch>
        </p:blipFill>
        <p:spPr>
          <a:xfrm>
            <a:off x="6227237" y="1111204"/>
            <a:ext cx="1432216" cy="1486149"/>
          </a:xfrm>
          <a:prstGeom prst="rect">
            <a:avLst/>
          </a:prstGeom>
        </p:spPr>
      </p:pic>
      <p:pic>
        <p:nvPicPr>
          <p:cNvPr id="15" name="Picture 14">
            <a:extLst>
              <a:ext uri="{FF2B5EF4-FFF2-40B4-BE49-F238E27FC236}">
                <a16:creationId xmlns:a16="http://schemas.microsoft.com/office/drawing/2014/main" id="{8BAF3296-E497-0F49-B37F-3A6DE4958E49}"/>
              </a:ext>
            </a:extLst>
          </p:cNvPr>
          <p:cNvPicPr>
            <a:picLocks noChangeAspect="1"/>
          </p:cNvPicPr>
          <p:nvPr/>
        </p:nvPicPr>
        <p:blipFill>
          <a:blip r:embed="rId7"/>
          <a:stretch>
            <a:fillRect/>
          </a:stretch>
        </p:blipFill>
        <p:spPr>
          <a:xfrm>
            <a:off x="6321023" y="3138696"/>
            <a:ext cx="1556170" cy="1666202"/>
          </a:xfrm>
          <a:prstGeom prst="rect">
            <a:avLst/>
          </a:prstGeom>
        </p:spPr>
      </p:pic>
      <p:sp>
        <p:nvSpPr>
          <p:cNvPr id="16" name="TextBox 15">
            <a:extLst>
              <a:ext uri="{FF2B5EF4-FFF2-40B4-BE49-F238E27FC236}">
                <a16:creationId xmlns:a16="http://schemas.microsoft.com/office/drawing/2014/main" id="{BB517118-C277-B442-BFD6-EBC02896648B}"/>
              </a:ext>
            </a:extLst>
          </p:cNvPr>
          <p:cNvSpPr txBox="1"/>
          <p:nvPr/>
        </p:nvSpPr>
        <p:spPr>
          <a:xfrm>
            <a:off x="2208099" y="4239168"/>
            <a:ext cx="3662880" cy="769441"/>
          </a:xfrm>
          <a:prstGeom prst="rect">
            <a:avLst/>
          </a:prstGeom>
          <a:noFill/>
        </p:spPr>
        <p:txBody>
          <a:bodyPr wrap="square" lIns="0" tIns="0" rIns="0" bIns="0" rtlCol="0">
            <a:spAutoFit/>
          </a:bodyPr>
          <a:lstStyle/>
          <a:p>
            <a:pPr lvl="0">
              <a:buNone/>
            </a:pPr>
            <a:r>
              <a:rPr lang="en-US" sz="3200" b="1" dirty="0" err="1">
                <a:solidFill>
                  <a:srgbClr val="087B64"/>
                </a:solidFill>
              </a:rPr>
              <a:t>Buloala</a:t>
            </a:r>
            <a:r>
              <a:rPr lang="en-US" sz="3200" b="1" dirty="0">
                <a:solidFill>
                  <a:srgbClr val="087B64"/>
                </a:solidFill>
              </a:rPr>
              <a:t> Lilly-West</a:t>
            </a:r>
            <a:br>
              <a:rPr lang="en-US" sz="1800" b="1" dirty="0">
                <a:solidFill>
                  <a:srgbClr val="087B64"/>
                </a:solidFill>
              </a:rPr>
            </a:br>
            <a:r>
              <a:rPr lang="en-US" sz="1800" dirty="0">
                <a:solidFill>
                  <a:srgbClr val="087B64"/>
                </a:solidFill>
              </a:rPr>
              <a:t>Quality Assurance Control Nurse</a:t>
            </a:r>
          </a:p>
        </p:txBody>
      </p:sp>
      <p:pic>
        <p:nvPicPr>
          <p:cNvPr id="18" name="Picture 17">
            <a:extLst>
              <a:ext uri="{FF2B5EF4-FFF2-40B4-BE49-F238E27FC236}">
                <a16:creationId xmlns:a16="http://schemas.microsoft.com/office/drawing/2014/main" id="{D9A5F7C8-A330-5741-9093-E536F9EBA112}"/>
              </a:ext>
            </a:extLst>
          </p:cNvPr>
          <p:cNvPicPr>
            <a:picLocks noChangeAspect="1"/>
          </p:cNvPicPr>
          <p:nvPr/>
        </p:nvPicPr>
        <p:blipFill>
          <a:blip r:embed="rId8"/>
          <a:stretch>
            <a:fillRect/>
          </a:stretch>
        </p:blipFill>
        <p:spPr>
          <a:xfrm>
            <a:off x="4863449" y="5019033"/>
            <a:ext cx="814798" cy="544962"/>
          </a:xfrm>
          <a:prstGeom prst="rect">
            <a:avLst/>
          </a:prstGeom>
        </p:spPr>
      </p:pic>
      <p:sp>
        <p:nvSpPr>
          <p:cNvPr id="19" name="TextBox 18">
            <a:extLst>
              <a:ext uri="{FF2B5EF4-FFF2-40B4-BE49-F238E27FC236}">
                <a16:creationId xmlns:a16="http://schemas.microsoft.com/office/drawing/2014/main" id="{5EC4C208-B172-8447-9A3F-BD68584985E9}"/>
              </a:ext>
            </a:extLst>
          </p:cNvPr>
          <p:cNvSpPr txBox="1"/>
          <p:nvPr/>
        </p:nvSpPr>
        <p:spPr>
          <a:xfrm>
            <a:off x="2208099" y="2567301"/>
            <a:ext cx="3662880" cy="769441"/>
          </a:xfrm>
          <a:prstGeom prst="rect">
            <a:avLst/>
          </a:prstGeom>
          <a:noFill/>
        </p:spPr>
        <p:txBody>
          <a:bodyPr wrap="square" lIns="0" tIns="0" rIns="0" bIns="0" rtlCol="0">
            <a:spAutoFit/>
          </a:bodyPr>
          <a:lstStyle/>
          <a:p>
            <a:pPr lvl="0">
              <a:buNone/>
            </a:pPr>
            <a:r>
              <a:rPr lang="en-US" sz="3200" b="1" dirty="0">
                <a:solidFill>
                  <a:srgbClr val="087B64"/>
                </a:solidFill>
              </a:rPr>
              <a:t>Jean Ross</a:t>
            </a:r>
            <a:br>
              <a:rPr lang="en-US" sz="1800" b="1" dirty="0">
                <a:solidFill>
                  <a:srgbClr val="087B64"/>
                </a:solidFill>
              </a:rPr>
            </a:br>
            <a:r>
              <a:rPr lang="en-US" sz="1800" dirty="0">
                <a:solidFill>
                  <a:srgbClr val="087B64"/>
                </a:solidFill>
              </a:rPr>
              <a:t>Co-founder Primary Record LLC</a:t>
            </a:r>
          </a:p>
        </p:txBody>
      </p:sp>
      <p:sp>
        <p:nvSpPr>
          <p:cNvPr id="20" name="TextBox 19">
            <a:extLst>
              <a:ext uri="{FF2B5EF4-FFF2-40B4-BE49-F238E27FC236}">
                <a16:creationId xmlns:a16="http://schemas.microsoft.com/office/drawing/2014/main" id="{9CCB7A7D-DD87-3148-A48F-47EF2A3DE49F}"/>
              </a:ext>
            </a:extLst>
          </p:cNvPr>
          <p:cNvSpPr txBox="1"/>
          <p:nvPr/>
        </p:nvSpPr>
        <p:spPr>
          <a:xfrm>
            <a:off x="2179184" y="1065346"/>
            <a:ext cx="3662880" cy="769441"/>
          </a:xfrm>
          <a:prstGeom prst="rect">
            <a:avLst/>
          </a:prstGeom>
          <a:noFill/>
        </p:spPr>
        <p:txBody>
          <a:bodyPr wrap="square" lIns="0" tIns="0" rIns="0" bIns="0" rtlCol="0">
            <a:spAutoFit/>
          </a:bodyPr>
          <a:lstStyle/>
          <a:p>
            <a:pPr>
              <a:spcBef>
                <a:spcPct val="0"/>
              </a:spcBef>
            </a:pPr>
            <a:r>
              <a:rPr lang="en-US" sz="3200" b="1" dirty="0" err="1">
                <a:solidFill>
                  <a:srgbClr val="087B64"/>
                </a:solidFill>
                <a:latin typeface="Arial"/>
              </a:rPr>
              <a:t>Zaibunissa</a:t>
            </a:r>
            <a:r>
              <a:rPr lang="en-US" sz="3200" b="1" dirty="0">
                <a:solidFill>
                  <a:srgbClr val="087B64"/>
                </a:solidFill>
                <a:latin typeface="Arial"/>
              </a:rPr>
              <a:t> Karim</a:t>
            </a:r>
            <a:br>
              <a:rPr lang="en-US" sz="1800" b="1" dirty="0">
                <a:solidFill>
                  <a:srgbClr val="087B64"/>
                </a:solidFill>
              </a:rPr>
            </a:br>
            <a:r>
              <a:rPr lang="en-US" sz="1800" dirty="0">
                <a:solidFill>
                  <a:srgbClr val="087B64"/>
                </a:solidFill>
                <a:latin typeface="Arial"/>
              </a:rPr>
              <a:t>Assistant Manager Allied Health</a:t>
            </a:r>
            <a:endParaRPr lang="en-US" sz="1800" b="1" dirty="0">
              <a:solidFill>
                <a:srgbClr val="087B64"/>
              </a:solidFill>
            </a:endParaRPr>
          </a:p>
        </p:txBody>
      </p:sp>
      <p:pic>
        <p:nvPicPr>
          <p:cNvPr id="21" name="Picture 20">
            <a:extLst>
              <a:ext uri="{FF2B5EF4-FFF2-40B4-BE49-F238E27FC236}">
                <a16:creationId xmlns:a16="http://schemas.microsoft.com/office/drawing/2014/main" id="{A73D50CB-F5FE-5747-AA88-D5850C507742}"/>
              </a:ext>
            </a:extLst>
          </p:cNvPr>
          <p:cNvPicPr>
            <a:picLocks noChangeAspect="1"/>
          </p:cNvPicPr>
          <p:nvPr/>
        </p:nvPicPr>
        <p:blipFill>
          <a:blip r:embed="rId9"/>
          <a:stretch>
            <a:fillRect/>
          </a:stretch>
        </p:blipFill>
        <p:spPr>
          <a:xfrm>
            <a:off x="4866955" y="3368076"/>
            <a:ext cx="811292" cy="540861"/>
          </a:xfrm>
          <a:prstGeom prst="rect">
            <a:avLst/>
          </a:prstGeom>
        </p:spPr>
      </p:pic>
      <p:pic>
        <p:nvPicPr>
          <p:cNvPr id="22" name="Picture 21">
            <a:extLst>
              <a:ext uri="{FF2B5EF4-FFF2-40B4-BE49-F238E27FC236}">
                <a16:creationId xmlns:a16="http://schemas.microsoft.com/office/drawing/2014/main" id="{32842688-DCF0-174E-9B6A-D4FB5C818A35}"/>
              </a:ext>
            </a:extLst>
          </p:cNvPr>
          <p:cNvPicPr>
            <a:picLocks noChangeAspect="1"/>
          </p:cNvPicPr>
          <p:nvPr/>
        </p:nvPicPr>
        <p:blipFill>
          <a:blip r:embed="rId10"/>
          <a:stretch>
            <a:fillRect/>
          </a:stretch>
        </p:blipFill>
        <p:spPr>
          <a:xfrm>
            <a:off x="4723241" y="1902243"/>
            <a:ext cx="955006" cy="640247"/>
          </a:xfrm>
          <a:prstGeom prst="rect">
            <a:avLst/>
          </a:prstGeom>
        </p:spPr>
      </p:pic>
      <p:pic>
        <p:nvPicPr>
          <p:cNvPr id="23" name="Picture 22">
            <a:extLst>
              <a:ext uri="{FF2B5EF4-FFF2-40B4-BE49-F238E27FC236}">
                <a16:creationId xmlns:a16="http://schemas.microsoft.com/office/drawing/2014/main" id="{4674BDBA-DA54-C54B-B3FF-12EA974DA962}"/>
              </a:ext>
            </a:extLst>
          </p:cNvPr>
          <p:cNvPicPr>
            <a:picLocks noChangeAspect="1"/>
          </p:cNvPicPr>
          <p:nvPr/>
        </p:nvPicPr>
        <p:blipFill>
          <a:blip r:embed="rId11"/>
          <a:stretch>
            <a:fillRect/>
          </a:stretch>
        </p:blipFill>
        <p:spPr>
          <a:xfrm>
            <a:off x="11132233" y="2006756"/>
            <a:ext cx="877584" cy="561654"/>
          </a:xfrm>
          <a:prstGeom prst="rect">
            <a:avLst/>
          </a:prstGeom>
        </p:spPr>
      </p:pic>
      <p:sp>
        <p:nvSpPr>
          <p:cNvPr id="24" name="TextBox 23">
            <a:extLst>
              <a:ext uri="{FF2B5EF4-FFF2-40B4-BE49-F238E27FC236}">
                <a16:creationId xmlns:a16="http://schemas.microsoft.com/office/drawing/2014/main" id="{7FC57DEA-8311-BC46-919A-974FCF64270E}"/>
              </a:ext>
            </a:extLst>
          </p:cNvPr>
          <p:cNvSpPr txBox="1"/>
          <p:nvPr/>
        </p:nvSpPr>
        <p:spPr>
          <a:xfrm>
            <a:off x="7743305" y="1068801"/>
            <a:ext cx="4463212" cy="984885"/>
          </a:xfrm>
          <a:prstGeom prst="rect">
            <a:avLst/>
          </a:prstGeom>
          <a:noFill/>
        </p:spPr>
        <p:txBody>
          <a:bodyPr wrap="square" lIns="0" tIns="0" rIns="0" bIns="0" rtlCol="0">
            <a:spAutoFit/>
          </a:bodyPr>
          <a:lstStyle/>
          <a:p>
            <a:pPr>
              <a:spcBef>
                <a:spcPct val="0"/>
              </a:spcBef>
            </a:pPr>
            <a:r>
              <a:rPr lang="en-US" sz="2800" b="1" dirty="0">
                <a:solidFill>
                  <a:srgbClr val="087B64"/>
                </a:solidFill>
                <a:latin typeface="Segoe UI" panose="020B0502040204020203" pitchFamily="34" charset="0"/>
              </a:rPr>
              <a:t>Johan </a:t>
            </a:r>
            <a:r>
              <a:rPr lang="en-US" sz="2800" b="1" dirty="0" err="1">
                <a:solidFill>
                  <a:srgbClr val="087B64"/>
                </a:solidFill>
                <a:latin typeface="Segoe UI" panose="020B0502040204020203" pitchFamily="34" charset="0"/>
              </a:rPr>
              <a:t>Müllern-Aspegren</a:t>
            </a:r>
            <a:r>
              <a:rPr lang="en-US" sz="2800" b="1" dirty="0">
                <a:solidFill>
                  <a:srgbClr val="087B64"/>
                </a:solidFill>
                <a:latin typeface="Segoe UI" panose="020B0502040204020203" pitchFamily="34" charset="0"/>
              </a:rPr>
              <a:t> </a:t>
            </a:r>
            <a:br>
              <a:rPr lang="en-US" sz="1800" b="1" dirty="0">
                <a:solidFill>
                  <a:srgbClr val="087B64"/>
                </a:solidFill>
              </a:rPr>
            </a:br>
            <a:r>
              <a:rPr lang="en-US" sz="1800" dirty="0">
                <a:solidFill>
                  <a:srgbClr val="087B64"/>
                </a:solidFill>
              </a:rPr>
              <a:t>Innovation Lead</a:t>
            </a:r>
          </a:p>
          <a:p>
            <a:pPr>
              <a:spcBef>
                <a:spcPct val="0"/>
              </a:spcBef>
            </a:pPr>
            <a:endParaRPr lang="en-US" sz="1800" b="1" dirty="0">
              <a:solidFill>
                <a:srgbClr val="087B64"/>
              </a:solidFill>
            </a:endParaRPr>
          </a:p>
        </p:txBody>
      </p:sp>
      <p:sp>
        <p:nvSpPr>
          <p:cNvPr id="25" name="TextBox 24">
            <a:extLst>
              <a:ext uri="{FF2B5EF4-FFF2-40B4-BE49-F238E27FC236}">
                <a16:creationId xmlns:a16="http://schemas.microsoft.com/office/drawing/2014/main" id="{76FA2A1E-2C61-9947-9753-CFB70143BF17}"/>
              </a:ext>
            </a:extLst>
          </p:cNvPr>
          <p:cNvSpPr txBox="1"/>
          <p:nvPr/>
        </p:nvSpPr>
        <p:spPr>
          <a:xfrm>
            <a:off x="7877193" y="3251958"/>
            <a:ext cx="4463212" cy="984885"/>
          </a:xfrm>
          <a:prstGeom prst="rect">
            <a:avLst/>
          </a:prstGeom>
          <a:noFill/>
        </p:spPr>
        <p:txBody>
          <a:bodyPr wrap="square" lIns="0" tIns="0" rIns="0" bIns="0" rtlCol="0">
            <a:spAutoFit/>
          </a:bodyPr>
          <a:lstStyle/>
          <a:p>
            <a:pPr>
              <a:spcBef>
                <a:spcPct val="0"/>
              </a:spcBef>
            </a:pPr>
            <a:r>
              <a:rPr lang="en-US" sz="2800" b="1" dirty="0">
                <a:solidFill>
                  <a:srgbClr val="087B64"/>
                </a:solidFill>
              </a:rPr>
              <a:t>Sayonara Barbosa</a:t>
            </a:r>
            <a:br>
              <a:rPr lang="en-US" sz="1800" b="1" dirty="0">
                <a:solidFill>
                  <a:srgbClr val="087B64"/>
                </a:solidFill>
              </a:rPr>
            </a:br>
            <a:r>
              <a:rPr lang="en-US" sz="1800" dirty="0">
                <a:solidFill>
                  <a:srgbClr val="087B64"/>
                </a:solidFill>
              </a:rPr>
              <a:t>Associate Professor Health Informatics</a:t>
            </a:r>
          </a:p>
          <a:p>
            <a:pPr>
              <a:spcBef>
                <a:spcPct val="0"/>
              </a:spcBef>
            </a:pPr>
            <a:endParaRPr lang="en-US" sz="1800" b="1" dirty="0">
              <a:solidFill>
                <a:srgbClr val="087B64"/>
              </a:solidFill>
            </a:endParaRPr>
          </a:p>
        </p:txBody>
      </p:sp>
      <p:pic>
        <p:nvPicPr>
          <p:cNvPr id="26" name="Picture 25">
            <a:extLst>
              <a:ext uri="{FF2B5EF4-FFF2-40B4-BE49-F238E27FC236}">
                <a16:creationId xmlns:a16="http://schemas.microsoft.com/office/drawing/2014/main" id="{491D7BA0-0ABB-EB4F-B402-979C7FD05103}"/>
              </a:ext>
            </a:extLst>
          </p:cNvPr>
          <p:cNvPicPr>
            <a:picLocks noChangeAspect="1"/>
          </p:cNvPicPr>
          <p:nvPr/>
        </p:nvPicPr>
        <p:blipFill>
          <a:blip r:embed="rId12"/>
          <a:stretch>
            <a:fillRect/>
          </a:stretch>
        </p:blipFill>
        <p:spPr>
          <a:xfrm>
            <a:off x="11124631" y="4316543"/>
            <a:ext cx="885186" cy="603848"/>
          </a:xfrm>
          <a:prstGeom prst="rect">
            <a:avLst/>
          </a:prstGeom>
        </p:spPr>
      </p:pic>
      <p:sp>
        <p:nvSpPr>
          <p:cNvPr id="27" name="Text Placeholder 5">
            <a:extLst>
              <a:ext uri="{FF2B5EF4-FFF2-40B4-BE49-F238E27FC236}">
                <a16:creationId xmlns:a16="http://schemas.microsoft.com/office/drawing/2014/main" id="{A7114B11-1AB7-B842-89C0-336229E735A3}"/>
              </a:ext>
            </a:extLst>
          </p:cNvPr>
          <p:cNvSpPr txBox="1">
            <a:spLocks noGrp="1"/>
          </p:cNvSpPr>
          <p:nvPr>
            <p:ph type="body" sz="quarter" idx="17"/>
          </p:nvPr>
        </p:nvSpPr>
        <p:spPr bwMode="auto">
          <a:prstGeom prst="rect">
            <a:avLst/>
          </a:prstGeom>
          <a:noFill/>
          <a:ln w="12700">
            <a:noFill/>
            <a:miter lim="800000"/>
            <a:headEnd/>
            <a:tailEnd/>
          </a:ln>
        </p:spPr>
        <p:txBody>
          <a:bodyPr vert="horz" wrap="square" lIns="0" tIns="0" rIns="0" bIns="0" numCol="1" anchor="ctr" anchorCtr="0" compatLnSpc="1">
            <a:prstTxWarp prst="textNoShape">
              <a:avLst/>
            </a:prstTxWarp>
            <a:noAutofit/>
          </a:bodyPr>
          <a:lstStyle>
            <a:lvl1pPr marL="0" indent="0" algn="r" rtl="0" eaLnBrk="1" fontAlgn="base" hangingPunct="1">
              <a:lnSpc>
                <a:spcPct val="100000"/>
              </a:lnSpc>
              <a:spcBef>
                <a:spcPts val="1800"/>
              </a:spcBef>
              <a:spcAft>
                <a:spcPct val="0"/>
              </a:spcAft>
              <a:buClr>
                <a:srgbClr val="63666A"/>
              </a:buClr>
              <a:buSzPct val="100000"/>
              <a:buFont typeface="Arial" pitchFamily="-65" charset="0"/>
              <a:buNone/>
              <a:defRPr sz="1000" b="1" baseline="0">
                <a:solidFill>
                  <a:schemeClr val="tx2"/>
                </a:solidFill>
                <a:latin typeface="+mn-lt"/>
                <a:ea typeface="Arial Unicode MS" pitchFamily="-65" charset="0"/>
                <a:cs typeface="Arial Unicode MS" pitchFamily="-65" charset="0"/>
                <a:sym typeface="Arial" pitchFamily="-65" charset="0"/>
              </a:defRPr>
            </a:lvl1pPr>
            <a:lvl2pPr marL="217161"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2pPr>
            <a:lvl3pPr marL="530330"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3pPr>
            <a:lvl4pPr marL="896076"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4pPr>
            <a:lvl5pPr marL="1296777"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defTabSz="914400"/>
            <a:r>
              <a:rPr lang="en-US" kern="0">
                <a:solidFill>
                  <a:srgbClr val="2A087B"/>
                </a:solidFill>
              </a:rPr>
              <a:t>Connect</a:t>
            </a:r>
            <a:r>
              <a:rPr lang="en-US" kern="0">
                <a:solidFill>
                  <a:srgbClr val="087B64"/>
                </a:solidFill>
              </a:rPr>
              <a:t>Nurse</a:t>
            </a:r>
            <a:endParaRPr lang="en-US" kern="0" dirty="0">
              <a:solidFill>
                <a:srgbClr val="087B64"/>
              </a:solidFill>
            </a:endParaRPr>
          </a:p>
        </p:txBody>
      </p:sp>
    </p:spTree>
    <p:extLst>
      <p:ext uri="{BB962C8B-B14F-4D97-AF65-F5344CB8AC3E}">
        <p14:creationId xmlns:p14="http://schemas.microsoft.com/office/powerpoint/2010/main" val="18462205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235527" y="6271718"/>
            <a:ext cx="2957856" cy="584668"/>
          </a:xfrm>
        </p:spPr>
        <p:txBody>
          <a:bodyPr/>
          <a:lstStyle/>
          <a:p>
            <a:r>
              <a:rPr lang="en-US">
                <a:solidFill>
                  <a:srgbClr val="C7C8C7"/>
                </a:solidFill>
                <a:latin typeface="Montesseron"/>
                <a:ea typeface="Arial Unicode MS"/>
                <a:cs typeface="Arial Unicode MS"/>
              </a:rPr>
              <a:t>November 7, 2021</a:t>
            </a:r>
            <a:endParaRPr lang="en-US">
              <a:solidFill>
                <a:srgbClr val="C7C8C7"/>
              </a:solidFill>
              <a:latin typeface="Montesseron"/>
            </a:endParaRPr>
          </a:p>
        </p:txBody>
      </p:sp>
      <p:sp>
        <p:nvSpPr>
          <p:cNvPr id="2" name="Title 1"/>
          <p:cNvSpPr>
            <a:spLocks noGrp="1"/>
          </p:cNvSpPr>
          <p:nvPr>
            <p:ph type="title"/>
          </p:nvPr>
        </p:nvSpPr>
        <p:spPr>
          <a:xfrm>
            <a:off x="1323027" y="1385493"/>
            <a:ext cx="4272679" cy="1137322"/>
          </a:xfrm>
        </p:spPr>
        <p:txBody>
          <a:bodyPr/>
          <a:lstStyle/>
          <a:p>
            <a:r>
              <a:rPr lang="en-US" sz="4800" dirty="0" err="1">
                <a:solidFill>
                  <a:srgbClr val="2A087B"/>
                </a:solidFill>
                <a:latin typeface="Montesseron"/>
                <a:cs typeface="Arial"/>
              </a:rPr>
              <a:t>Connect</a:t>
            </a:r>
            <a:r>
              <a:rPr lang="en-US" sz="4800" dirty="0" err="1">
                <a:solidFill>
                  <a:srgbClr val="087B64"/>
                </a:solidFill>
                <a:latin typeface="Montesseron"/>
                <a:cs typeface="Arial"/>
              </a:rPr>
              <a:t>Nurse</a:t>
            </a:r>
            <a:endParaRPr lang="en-US" sz="4800" dirty="0">
              <a:solidFill>
                <a:srgbClr val="087B64"/>
              </a:solidFill>
              <a:latin typeface="Montesseron"/>
            </a:endParaRPr>
          </a:p>
        </p:txBody>
      </p:sp>
      <p:pic>
        <p:nvPicPr>
          <p:cNvPr id="9" name="Picture 8">
            <a:extLst>
              <a:ext uri="{FF2B5EF4-FFF2-40B4-BE49-F238E27FC236}">
                <a16:creationId xmlns:a16="http://schemas.microsoft.com/office/drawing/2014/main" id="{AAC5C0B3-2B76-5E4F-87FF-01964406D51A}"/>
              </a:ext>
            </a:extLst>
          </p:cNvPr>
          <p:cNvPicPr>
            <a:picLocks noChangeAspect="1"/>
          </p:cNvPicPr>
          <p:nvPr/>
        </p:nvPicPr>
        <p:blipFill>
          <a:blip r:embed="rId5"/>
          <a:stretch>
            <a:fillRect/>
          </a:stretch>
        </p:blipFill>
        <p:spPr>
          <a:xfrm>
            <a:off x="0" y="52713"/>
            <a:ext cx="3459368" cy="866690"/>
          </a:xfrm>
          <a:prstGeom prst="rect">
            <a:avLst/>
          </a:prstGeom>
        </p:spPr>
      </p:pic>
      <p:pic>
        <p:nvPicPr>
          <p:cNvPr id="11" name="Picture 10" descr="A picture containing dark, light, night sky&#10;&#10;Description automatically generated">
            <a:extLst>
              <a:ext uri="{FF2B5EF4-FFF2-40B4-BE49-F238E27FC236}">
                <a16:creationId xmlns:a16="http://schemas.microsoft.com/office/drawing/2014/main" id="{A5BA60A8-951F-4441-B425-0333D7A1F94E}"/>
              </a:ext>
            </a:extLst>
          </p:cNvPr>
          <p:cNvPicPr>
            <a:picLocks noChangeAspect="1"/>
          </p:cNvPicPr>
          <p:nvPr/>
        </p:nvPicPr>
        <p:blipFill rotWithShape="1">
          <a:blip r:embed="rId6"/>
          <a:srcRect l="32714" t="33395" r="27655" b="28626"/>
          <a:stretch/>
        </p:blipFill>
        <p:spPr>
          <a:xfrm>
            <a:off x="1630738" y="2223167"/>
            <a:ext cx="2615524" cy="2506488"/>
          </a:xfrm>
          <a:prstGeom prst="rect">
            <a:avLst/>
          </a:prstGeom>
        </p:spPr>
      </p:pic>
      <p:sp>
        <p:nvSpPr>
          <p:cNvPr id="13" name="TextBox 12">
            <a:extLst>
              <a:ext uri="{FF2B5EF4-FFF2-40B4-BE49-F238E27FC236}">
                <a16:creationId xmlns:a16="http://schemas.microsoft.com/office/drawing/2014/main" id="{A17015DB-1180-2441-AB53-B8AAA99F15F2}"/>
              </a:ext>
            </a:extLst>
          </p:cNvPr>
          <p:cNvSpPr txBox="1"/>
          <p:nvPr/>
        </p:nvSpPr>
        <p:spPr>
          <a:xfrm>
            <a:off x="4172607" y="2860858"/>
            <a:ext cx="6206942"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solidFill>
                  <a:schemeClr val="tx2"/>
                </a:solidFill>
                <a:latin typeface="Arial"/>
                <a:ea typeface="Arial Unicode MS"/>
                <a:cs typeface="Arial Unicode MS"/>
              </a:rPr>
              <a:t>At </a:t>
            </a:r>
            <a:r>
              <a:rPr lang="en-US" sz="2000" dirty="0" err="1">
                <a:solidFill>
                  <a:srgbClr val="2A087B"/>
                </a:solidFill>
                <a:latin typeface="Arial"/>
                <a:ea typeface="Arial Unicode MS"/>
                <a:cs typeface="Arial Unicode MS"/>
              </a:rPr>
              <a:t>Connect</a:t>
            </a:r>
            <a:r>
              <a:rPr lang="en-US" sz="2000" dirty="0" err="1">
                <a:solidFill>
                  <a:srgbClr val="087B64"/>
                </a:solidFill>
                <a:latin typeface="Arial"/>
                <a:ea typeface="Arial Unicode MS"/>
                <a:cs typeface="Arial Unicode MS"/>
              </a:rPr>
              <a:t>Nurse</a:t>
            </a:r>
            <a:r>
              <a:rPr lang="en-US" sz="2000" dirty="0">
                <a:solidFill>
                  <a:schemeClr val="tx2"/>
                </a:solidFill>
                <a:latin typeface="Arial"/>
                <a:ea typeface="Arial Unicode MS"/>
                <a:cs typeface="Arial Unicode MS"/>
              </a:rPr>
              <a:t>, we do not believe in a nursing shortage, we believe in a shortage of nurses willing to work the hours and jobs determined by the healthcare system.</a:t>
            </a:r>
            <a:endParaRPr lang="en-US" sz="2000" dirty="0">
              <a:solidFill>
                <a:schemeClr val="tx2"/>
              </a:solidFill>
            </a:endParaRPr>
          </a:p>
        </p:txBody>
      </p:sp>
    </p:spTree>
    <p:custDataLst>
      <p:tags r:id="rId1"/>
    </p:custDataLst>
    <p:extLst>
      <p:ext uri="{BB962C8B-B14F-4D97-AF65-F5344CB8AC3E}">
        <p14:creationId xmlns:p14="http://schemas.microsoft.com/office/powerpoint/2010/main" val="730098645"/>
      </p:ext>
    </p:extLst>
  </p:cSld>
  <p:clrMapOvr>
    <a:masterClrMapping/>
  </p:clrMapOvr>
  <p:transition>
    <p:fade/>
  </p:transition>
  <p:extLst>
    <p:ext uri="{6950BFC3-D8DA-4A85-94F7-54DA5524770B}">
      <p188:commentRel xmlns:p188="http://schemas.microsoft.com/office/powerpoint/2018/8/main" r:id="rId4"/>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964F-6C0D-5F49-A98F-A7E3EB13D376}"/>
              </a:ext>
            </a:extLst>
          </p:cNvPr>
          <p:cNvSpPr>
            <a:spLocks noGrp="1"/>
          </p:cNvSpPr>
          <p:nvPr>
            <p:ph type="title"/>
          </p:nvPr>
        </p:nvSpPr>
        <p:spPr>
          <a:xfrm>
            <a:off x="333411" y="489394"/>
            <a:ext cx="8757780" cy="615553"/>
          </a:xfrm>
        </p:spPr>
        <p:txBody>
          <a:bodyPr/>
          <a:lstStyle/>
          <a:p>
            <a:r>
              <a:rPr lang="en-US" sz="4000" dirty="0">
                <a:solidFill>
                  <a:srgbClr val="2A087B"/>
                </a:solidFill>
                <a:ea typeface="Arial Unicode MS"/>
                <a:cs typeface="Arial Unicode MS"/>
              </a:rPr>
              <a:t>Nursing is an individual journey…</a:t>
            </a:r>
            <a:endParaRPr lang="en-US" sz="4000" dirty="0">
              <a:solidFill>
                <a:srgbClr val="2A087B"/>
              </a:solidFill>
            </a:endParaRPr>
          </a:p>
        </p:txBody>
      </p:sp>
      <p:sp>
        <p:nvSpPr>
          <p:cNvPr id="5" name="Slide Number Placeholder 4">
            <a:extLst>
              <a:ext uri="{FF2B5EF4-FFF2-40B4-BE49-F238E27FC236}">
                <a16:creationId xmlns:a16="http://schemas.microsoft.com/office/drawing/2014/main" id="{990FDF36-D0C1-0940-A277-AC7DA0CF9317}"/>
              </a:ext>
            </a:extLst>
          </p:cNvPr>
          <p:cNvSpPr>
            <a:spLocks noGrp="1"/>
          </p:cNvSpPr>
          <p:nvPr>
            <p:ph type="sldNum" sz="quarter" idx="4"/>
          </p:nvPr>
        </p:nvSpPr>
        <p:spPr/>
        <p:txBody>
          <a:bodyPr/>
          <a:lstStyle/>
          <a:p>
            <a:fld id="{AD816501-AAE5-214E-B100-00C3DC5F5E3F}" type="slidenum">
              <a:rPr lang="en-US" smtClean="0"/>
              <a:pPr/>
              <a:t>3</a:t>
            </a:fld>
            <a:endParaRPr lang="en-US"/>
          </a:p>
        </p:txBody>
      </p:sp>
      <p:sp>
        <p:nvSpPr>
          <p:cNvPr id="6" name="Arrow: Right 5">
            <a:extLst>
              <a:ext uri="{FF2B5EF4-FFF2-40B4-BE49-F238E27FC236}">
                <a16:creationId xmlns:a16="http://schemas.microsoft.com/office/drawing/2014/main" id="{807D706B-29B5-42A7-A7A9-7208B8CFABAE}"/>
              </a:ext>
            </a:extLst>
          </p:cNvPr>
          <p:cNvSpPr/>
          <p:nvPr/>
        </p:nvSpPr>
        <p:spPr bwMode="auto">
          <a:xfrm>
            <a:off x="2356323" y="2853750"/>
            <a:ext cx="515232" cy="484631"/>
          </a:xfrm>
          <a:prstGeom prst="rightArrow">
            <a:avLst/>
          </a:prstGeom>
          <a:solidFill>
            <a:srgbClr val="C7C8C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7" name="Graphic 7" descr="Checklist with solid fill">
            <a:extLst>
              <a:ext uri="{FF2B5EF4-FFF2-40B4-BE49-F238E27FC236}">
                <a16:creationId xmlns:a16="http://schemas.microsoft.com/office/drawing/2014/main" id="{3C614827-4E44-4A27-AB63-87CF136B23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1083" y="2352424"/>
            <a:ext cx="764989" cy="757519"/>
          </a:xfrm>
          <a:prstGeom prst="rect">
            <a:avLst/>
          </a:prstGeom>
        </p:spPr>
      </p:pic>
      <p:pic>
        <p:nvPicPr>
          <p:cNvPr id="8" name="Graphic 8" descr="Magnifying glass with solid fill">
            <a:extLst>
              <a:ext uri="{FF2B5EF4-FFF2-40B4-BE49-F238E27FC236}">
                <a16:creationId xmlns:a16="http://schemas.microsoft.com/office/drawing/2014/main" id="{A44B2D3D-09B2-44C4-9712-C7CF668F55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2941" y="3157172"/>
            <a:ext cx="585696" cy="585695"/>
          </a:xfrm>
          <a:prstGeom prst="rect">
            <a:avLst/>
          </a:prstGeom>
        </p:spPr>
      </p:pic>
      <p:pic>
        <p:nvPicPr>
          <p:cNvPr id="10" name="Graphic 10" descr="Employee badge with solid fill">
            <a:extLst>
              <a:ext uri="{FF2B5EF4-FFF2-40B4-BE49-F238E27FC236}">
                <a16:creationId xmlns:a16="http://schemas.microsoft.com/office/drawing/2014/main" id="{5653825B-F46E-4674-BFFB-E6C2216304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44748" y="2664107"/>
            <a:ext cx="735107" cy="764989"/>
          </a:xfrm>
          <a:prstGeom prst="rect">
            <a:avLst/>
          </a:prstGeom>
        </p:spPr>
      </p:pic>
      <p:pic>
        <p:nvPicPr>
          <p:cNvPr id="11" name="Graphic 11" descr="Diploma roll with solid fill">
            <a:extLst>
              <a:ext uri="{FF2B5EF4-FFF2-40B4-BE49-F238E27FC236}">
                <a16:creationId xmlns:a16="http://schemas.microsoft.com/office/drawing/2014/main" id="{3D9A9E2D-5B9A-4D65-A5FA-D7D8C9A81E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5901" y="2559526"/>
            <a:ext cx="1160929" cy="1183341"/>
          </a:xfrm>
          <a:prstGeom prst="rect">
            <a:avLst/>
          </a:prstGeom>
        </p:spPr>
      </p:pic>
      <p:sp>
        <p:nvSpPr>
          <p:cNvPr id="12" name="Arrow: Right 11">
            <a:extLst>
              <a:ext uri="{FF2B5EF4-FFF2-40B4-BE49-F238E27FC236}">
                <a16:creationId xmlns:a16="http://schemas.microsoft.com/office/drawing/2014/main" id="{794AE378-B5D9-4445-98A1-95770829D3D4}"/>
              </a:ext>
            </a:extLst>
          </p:cNvPr>
          <p:cNvSpPr/>
          <p:nvPr/>
        </p:nvSpPr>
        <p:spPr bwMode="auto">
          <a:xfrm>
            <a:off x="3759935" y="2863602"/>
            <a:ext cx="515232" cy="484631"/>
          </a:xfrm>
          <a:prstGeom prst="rightArrow">
            <a:avLst/>
          </a:prstGeom>
          <a:solidFill>
            <a:srgbClr val="C7C8C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14" name="Graphic 14" descr="Truck with solid fill">
            <a:extLst>
              <a:ext uri="{FF2B5EF4-FFF2-40B4-BE49-F238E27FC236}">
                <a16:creationId xmlns:a16="http://schemas.microsoft.com/office/drawing/2014/main" id="{D61147EB-E616-4D0A-9A3E-27039B9D7D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19092" y="2969463"/>
            <a:ext cx="773404" cy="773404"/>
          </a:xfrm>
          <a:prstGeom prst="rect">
            <a:avLst/>
          </a:prstGeom>
        </p:spPr>
      </p:pic>
      <p:pic>
        <p:nvPicPr>
          <p:cNvPr id="15" name="Graphic 15" descr="Children with solid fill">
            <a:extLst>
              <a:ext uri="{FF2B5EF4-FFF2-40B4-BE49-F238E27FC236}">
                <a16:creationId xmlns:a16="http://schemas.microsoft.com/office/drawing/2014/main" id="{967FBAFF-62D7-4FC4-870E-8BEEAAA279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59390" y="3404282"/>
            <a:ext cx="914400" cy="914400"/>
          </a:xfrm>
          <a:prstGeom prst="rect">
            <a:avLst/>
          </a:prstGeom>
        </p:spPr>
      </p:pic>
      <p:pic>
        <p:nvPicPr>
          <p:cNvPr id="16" name="Graphic 16" descr="Graduation cap with solid fill">
            <a:extLst>
              <a:ext uri="{FF2B5EF4-FFF2-40B4-BE49-F238E27FC236}">
                <a16:creationId xmlns:a16="http://schemas.microsoft.com/office/drawing/2014/main" id="{148CB29F-8FE4-43A8-B9CF-141C396123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57780" y="1978314"/>
            <a:ext cx="914400" cy="914400"/>
          </a:xfrm>
          <a:prstGeom prst="rect">
            <a:avLst/>
          </a:prstGeom>
        </p:spPr>
      </p:pic>
      <p:pic>
        <p:nvPicPr>
          <p:cNvPr id="17" name="Graphic 17" descr="Man with cane with solid fill">
            <a:extLst>
              <a:ext uri="{FF2B5EF4-FFF2-40B4-BE49-F238E27FC236}">
                <a16:creationId xmlns:a16="http://schemas.microsoft.com/office/drawing/2014/main" id="{0E34B5E2-6D27-439A-BE6E-B292CD8B40A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20489" y="3848188"/>
            <a:ext cx="773404" cy="773404"/>
          </a:xfrm>
          <a:prstGeom prst="rect">
            <a:avLst/>
          </a:prstGeom>
        </p:spPr>
      </p:pic>
      <p:pic>
        <p:nvPicPr>
          <p:cNvPr id="18" name="Graphic 18" descr="Medicine with solid fill">
            <a:extLst>
              <a:ext uri="{FF2B5EF4-FFF2-40B4-BE49-F238E27FC236}">
                <a16:creationId xmlns:a16="http://schemas.microsoft.com/office/drawing/2014/main" id="{9F42FEC2-53EC-4CC2-B1B6-54857C89AC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07519" y="1465552"/>
            <a:ext cx="725996" cy="713304"/>
          </a:xfrm>
          <a:prstGeom prst="rect">
            <a:avLst/>
          </a:prstGeom>
        </p:spPr>
      </p:pic>
      <p:sp>
        <p:nvSpPr>
          <p:cNvPr id="4" name="TextBox 3">
            <a:extLst>
              <a:ext uri="{FF2B5EF4-FFF2-40B4-BE49-F238E27FC236}">
                <a16:creationId xmlns:a16="http://schemas.microsoft.com/office/drawing/2014/main" id="{E47731F0-A61A-40D3-AC91-97EA69D9FF18}"/>
              </a:ext>
            </a:extLst>
          </p:cNvPr>
          <p:cNvSpPr txBox="1"/>
          <p:nvPr/>
        </p:nvSpPr>
        <p:spPr>
          <a:xfrm>
            <a:off x="615976" y="3386689"/>
            <a:ext cx="807913"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800100" lvl="1" indent="-342900">
              <a:spcBef>
                <a:spcPts val="0"/>
              </a:spcBef>
              <a:buFont typeface="Arial,Sans-Serif"/>
              <a:buChar char="•"/>
            </a:pPr>
            <a:endParaRPr lang="en-US" sz="2000">
              <a:solidFill>
                <a:srgbClr val="212121"/>
              </a:solidFill>
              <a:latin typeface="Arial"/>
              <a:ea typeface="Arial Unicode MS"/>
              <a:cs typeface="Arial"/>
            </a:endParaRPr>
          </a:p>
        </p:txBody>
      </p:sp>
      <p:pic>
        <p:nvPicPr>
          <p:cNvPr id="21" name="Graphic 20" descr="Baby crawling with solid fill">
            <a:extLst>
              <a:ext uri="{FF2B5EF4-FFF2-40B4-BE49-F238E27FC236}">
                <a16:creationId xmlns:a16="http://schemas.microsoft.com/office/drawing/2014/main" id="{65990959-5438-F049-85BC-AA6B756908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89924" y="1551887"/>
            <a:ext cx="914400" cy="914400"/>
          </a:xfrm>
          <a:prstGeom prst="rect">
            <a:avLst/>
          </a:prstGeom>
        </p:spPr>
      </p:pic>
      <p:pic>
        <p:nvPicPr>
          <p:cNvPr id="24" name="Graphic 23" descr="Question Mark with solid fill">
            <a:extLst>
              <a:ext uri="{FF2B5EF4-FFF2-40B4-BE49-F238E27FC236}">
                <a16:creationId xmlns:a16="http://schemas.microsoft.com/office/drawing/2014/main" id="{79D880B0-DE3C-3747-9A3B-6CFBA7B276E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77874" y="2699971"/>
            <a:ext cx="914400" cy="914400"/>
          </a:xfrm>
          <a:prstGeom prst="rect">
            <a:avLst/>
          </a:prstGeom>
        </p:spPr>
      </p:pic>
      <p:sp>
        <p:nvSpPr>
          <p:cNvPr id="25" name="Arrow: Right 11">
            <a:extLst>
              <a:ext uri="{FF2B5EF4-FFF2-40B4-BE49-F238E27FC236}">
                <a16:creationId xmlns:a16="http://schemas.microsoft.com/office/drawing/2014/main" id="{7851F03E-3F83-2C49-8D90-2C637B186FE7}"/>
              </a:ext>
            </a:extLst>
          </p:cNvPr>
          <p:cNvSpPr/>
          <p:nvPr/>
        </p:nvSpPr>
        <p:spPr bwMode="auto">
          <a:xfrm>
            <a:off x="5172177" y="2852152"/>
            <a:ext cx="515232" cy="484631"/>
          </a:xfrm>
          <a:prstGeom prst="rightArrow">
            <a:avLst/>
          </a:prstGeom>
          <a:solidFill>
            <a:srgbClr val="C7C8C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27" name="Graphic 26" descr="Wedding rings with solid fill">
            <a:extLst>
              <a:ext uri="{FF2B5EF4-FFF2-40B4-BE49-F238E27FC236}">
                <a16:creationId xmlns:a16="http://schemas.microsoft.com/office/drawing/2014/main" id="{3DD8CFC7-140F-3E4A-BFB3-50BE3CC95A1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043187" y="2474704"/>
            <a:ext cx="773403" cy="773403"/>
          </a:xfrm>
          <a:prstGeom prst="rect">
            <a:avLst/>
          </a:prstGeom>
        </p:spPr>
      </p:pic>
      <p:pic>
        <p:nvPicPr>
          <p:cNvPr id="29" name="Graphic 28" descr="Earth globe: Americas with solid fill">
            <a:extLst>
              <a:ext uri="{FF2B5EF4-FFF2-40B4-BE49-F238E27FC236}">
                <a16:creationId xmlns:a16="http://schemas.microsoft.com/office/drawing/2014/main" id="{33A344DD-6038-9346-8215-278135F8D48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432959" y="4135486"/>
            <a:ext cx="828360" cy="828360"/>
          </a:xfrm>
          <a:prstGeom prst="rect">
            <a:avLst/>
          </a:prstGeom>
        </p:spPr>
      </p:pic>
      <p:sp>
        <p:nvSpPr>
          <p:cNvPr id="35" name="Title 1">
            <a:extLst>
              <a:ext uri="{FF2B5EF4-FFF2-40B4-BE49-F238E27FC236}">
                <a16:creationId xmlns:a16="http://schemas.microsoft.com/office/drawing/2014/main" id="{ACEDD47F-C4F0-484A-B72F-2A1DB4BF3906}"/>
              </a:ext>
            </a:extLst>
          </p:cNvPr>
          <p:cNvSpPr txBox="1">
            <a:spLocks/>
          </p:cNvSpPr>
          <p:nvPr/>
        </p:nvSpPr>
        <p:spPr bwMode="auto">
          <a:xfrm>
            <a:off x="3759935" y="5127509"/>
            <a:ext cx="8757780" cy="615553"/>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100000"/>
              </a:lnSpc>
              <a:spcBef>
                <a:spcPct val="0"/>
              </a:spcBef>
              <a:spcAft>
                <a:spcPct val="0"/>
              </a:spcAft>
              <a:defRPr sz="375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4000" kern="0" dirty="0">
                <a:solidFill>
                  <a:srgbClr val="2A087B"/>
                </a:solidFill>
                <a:ea typeface="Arial Unicode MS"/>
                <a:cs typeface="Arial Unicode MS"/>
              </a:rPr>
              <a:t>…that loses nurses along the way.</a:t>
            </a:r>
            <a:endParaRPr lang="en-US" sz="4000" kern="0" dirty="0">
              <a:solidFill>
                <a:srgbClr val="2A087B"/>
              </a:solidFill>
            </a:endParaRPr>
          </a:p>
        </p:txBody>
      </p:sp>
    </p:spTree>
    <p:extLst>
      <p:ext uri="{BB962C8B-B14F-4D97-AF65-F5344CB8AC3E}">
        <p14:creationId xmlns:p14="http://schemas.microsoft.com/office/powerpoint/2010/main" val="1017583701"/>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41CA03-84C7-44AE-BB0E-0425E7BE1E45}"/>
              </a:ext>
            </a:extLst>
          </p:cNvPr>
          <p:cNvSpPr>
            <a:spLocks noGrp="1"/>
          </p:cNvSpPr>
          <p:nvPr>
            <p:ph type="sldNum" sz="quarter" idx="4"/>
          </p:nvPr>
        </p:nvSpPr>
        <p:spPr/>
        <p:txBody>
          <a:bodyPr/>
          <a:lstStyle/>
          <a:p>
            <a:fld id="{AD816501-AAE5-214E-B100-00C3DC5F5E3F}" type="slidenum">
              <a:rPr lang="en-US" smtClean="0">
                <a:solidFill>
                  <a:srgbClr val="2A087B"/>
                </a:solidFill>
              </a:rPr>
              <a:pPr/>
              <a:t>4</a:t>
            </a:fld>
            <a:endParaRPr lang="en-US" dirty="0">
              <a:solidFill>
                <a:srgbClr val="2A087B"/>
              </a:solidFill>
            </a:endParaRPr>
          </a:p>
        </p:txBody>
      </p:sp>
      <p:sp>
        <p:nvSpPr>
          <p:cNvPr id="6" name="Text Placeholder 5">
            <a:extLst>
              <a:ext uri="{FF2B5EF4-FFF2-40B4-BE49-F238E27FC236}">
                <a16:creationId xmlns:a16="http://schemas.microsoft.com/office/drawing/2014/main" id="{A18167C4-1573-4F12-AD58-CBB79587A407}"/>
              </a:ext>
            </a:extLst>
          </p:cNvPr>
          <p:cNvSpPr>
            <a:spLocks noGrp="1"/>
          </p:cNvSpPr>
          <p:nvPr>
            <p:ph type="body" sz="quarter" idx="17"/>
          </p:nvPr>
        </p:nvSpPr>
        <p:spPr>
          <a:xfrm>
            <a:off x="7471833" y="6331368"/>
            <a:ext cx="4114801" cy="334960"/>
          </a:xfrm>
        </p:spPr>
        <p:txBody>
          <a:bodyPr/>
          <a:lstStyle/>
          <a:p>
            <a:r>
              <a:rPr lang="en-US" dirty="0" err="1">
                <a:solidFill>
                  <a:srgbClr val="2A087B"/>
                </a:solidFill>
              </a:rPr>
              <a:t>Connect</a:t>
            </a:r>
            <a:r>
              <a:rPr lang="en-US" dirty="0" err="1">
                <a:solidFill>
                  <a:srgbClr val="087B64"/>
                </a:solidFill>
              </a:rPr>
              <a:t>Nurse</a:t>
            </a:r>
            <a:endParaRPr lang="en-US" dirty="0">
              <a:solidFill>
                <a:srgbClr val="087B64"/>
              </a:solidFill>
            </a:endParaRPr>
          </a:p>
        </p:txBody>
      </p:sp>
      <p:sp>
        <p:nvSpPr>
          <p:cNvPr id="9" name="Isosceles Triangle 8">
            <a:extLst>
              <a:ext uri="{FF2B5EF4-FFF2-40B4-BE49-F238E27FC236}">
                <a16:creationId xmlns:a16="http://schemas.microsoft.com/office/drawing/2014/main" id="{6B0E8037-6985-4B25-832A-996C7A975791}"/>
              </a:ext>
            </a:extLst>
          </p:cNvPr>
          <p:cNvSpPr/>
          <p:nvPr/>
        </p:nvSpPr>
        <p:spPr bwMode="auto">
          <a:xfrm rot="10800000">
            <a:off x="3965020" y="1494322"/>
            <a:ext cx="3675408" cy="3095811"/>
          </a:xfrm>
          <a:prstGeom prst="triangle">
            <a:avLst/>
          </a:prstGeom>
          <a:solidFill>
            <a:srgbClr val="C7C8C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4400" b="1" i="0" strike="noStrike" cap="none" normalizeH="0" baseline="0">
              <a:ln>
                <a:noFill/>
              </a:ln>
              <a:solidFill>
                <a:srgbClr val="01F2C1"/>
              </a:solidFill>
              <a:effectLst/>
              <a:latin typeface="Montesseron"/>
              <a:ea typeface="ヒラギノ角ゴ ProN W3" pitchFamily="-110" charset="-128"/>
              <a:cs typeface="Rod"/>
            </a:endParaRPr>
          </a:p>
        </p:txBody>
      </p:sp>
      <p:sp>
        <p:nvSpPr>
          <p:cNvPr id="10" name="TextBox 9">
            <a:extLst>
              <a:ext uri="{FF2B5EF4-FFF2-40B4-BE49-F238E27FC236}">
                <a16:creationId xmlns:a16="http://schemas.microsoft.com/office/drawing/2014/main" id="{1F052C3B-6562-48F0-84D4-878BEFE20907}"/>
              </a:ext>
            </a:extLst>
          </p:cNvPr>
          <p:cNvSpPr txBox="1"/>
          <p:nvPr/>
        </p:nvSpPr>
        <p:spPr>
          <a:xfrm>
            <a:off x="4551509" y="1387413"/>
            <a:ext cx="65" cy="76944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endParaRPr lang="en-US" sz="5000" b="1">
              <a:solidFill>
                <a:srgbClr val="087B64"/>
              </a:solidFill>
              <a:latin typeface="Montesseron"/>
            </a:endParaRPr>
          </a:p>
        </p:txBody>
      </p:sp>
      <p:sp>
        <p:nvSpPr>
          <p:cNvPr id="11" name="Isosceles Triangle 10">
            <a:extLst>
              <a:ext uri="{FF2B5EF4-FFF2-40B4-BE49-F238E27FC236}">
                <a16:creationId xmlns:a16="http://schemas.microsoft.com/office/drawing/2014/main" id="{02AA1CF8-937F-489B-AF5D-1AAFCD3B610B}"/>
              </a:ext>
            </a:extLst>
          </p:cNvPr>
          <p:cNvSpPr/>
          <p:nvPr/>
        </p:nvSpPr>
        <p:spPr bwMode="auto">
          <a:xfrm>
            <a:off x="1648369" y="1494323"/>
            <a:ext cx="3675408" cy="3095811"/>
          </a:xfrm>
          <a:prstGeom prst="triangle">
            <a:avLst/>
          </a:prstGeom>
          <a:solidFill>
            <a:srgbClr val="087B6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a:lstStyle>
          <a:p>
            <a:pPr algn="ctr" defTabSz="914400">
              <a:spcBef>
                <a:spcPct val="0"/>
              </a:spcBef>
            </a:pPr>
            <a:r>
              <a:rPr lang="en-US" sz="4400" b="1" dirty="0">
                <a:solidFill>
                  <a:schemeClr val="bg1"/>
                </a:solidFill>
                <a:latin typeface="Montesseron"/>
                <a:ea typeface="Arial Unicode MS"/>
                <a:cs typeface="Rod"/>
              </a:rPr>
              <a:t>4.2M</a:t>
            </a:r>
          </a:p>
          <a:p>
            <a:pPr algn="ctr" defTabSz="914400">
              <a:spcBef>
                <a:spcPct val="0"/>
              </a:spcBef>
            </a:pPr>
            <a:r>
              <a:rPr lang="en-US" sz="2400" b="1" dirty="0">
                <a:solidFill>
                  <a:schemeClr val="bg1"/>
                </a:solidFill>
                <a:latin typeface="Montesseron"/>
                <a:ea typeface="Arial Unicode MS"/>
                <a:cs typeface="Rod"/>
              </a:rPr>
              <a:t>Licensed nurses</a:t>
            </a:r>
            <a:endParaRPr lang="en-US" sz="2400" b="1" dirty="0">
              <a:solidFill>
                <a:schemeClr val="bg1"/>
              </a:solidFill>
              <a:latin typeface="Montesseron"/>
              <a:cs typeface="Rod"/>
            </a:endParaRPr>
          </a:p>
        </p:txBody>
      </p:sp>
      <p:sp>
        <p:nvSpPr>
          <p:cNvPr id="12" name="Isosceles Triangle 11">
            <a:extLst>
              <a:ext uri="{FF2B5EF4-FFF2-40B4-BE49-F238E27FC236}">
                <a16:creationId xmlns:a16="http://schemas.microsoft.com/office/drawing/2014/main" id="{02AA1CF8-937F-489B-AF5D-1AAFCD3B610B}"/>
              </a:ext>
            </a:extLst>
          </p:cNvPr>
          <p:cNvSpPr/>
          <p:nvPr/>
        </p:nvSpPr>
        <p:spPr bwMode="auto">
          <a:xfrm>
            <a:off x="6281670" y="1494322"/>
            <a:ext cx="3675408" cy="3095811"/>
          </a:xfrm>
          <a:prstGeom prst="triangle">
            <a:avLst/>
          </a:prstGeom>
          <a:solidFill>
            <a:srgbClr val="087B6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a:lstStyle>
          <a:p>
            <a:pPr algn="ctr" defTabSz="914400">
              <a:spcBef>
                <a:spcPct val="0"/>
              </a:spcBef>
            </a:pPr>
            <a:r>
              <a:rPr lang="en-US" sz="4400" b="1" dirty="0">
                <a:solidFill>
                  <a:schemeClr val="bg1"/>
                </a:solidFill>
                <a:latin typeface="Montesseron"/>
                <a:ea typeface="ヒラギノ角ゴ ProN W3"/>
                <a:cs typeface="Rod"/>
              </a:rPr>
              <a:t>3.5M</a:t>
            </a:r>
          </a:p>
          <a:p>
            <a:pPr algn="ctr" defTabSz="914400">
              <a:spcBef>
                <a:spcPct val="0"/>
              </a:spcBef>
            </a:pPr>
            <a:r>
              <a:rPr lang="en-US" sz="2400" b="1" dirty="0">
                <a:solidFill>
                  <a:schemeClr val="bg1"/>
                </a:solidFill>
                <a:latin typeface="Montesseron"/>
                <a:ea typeface="ヒラギノ角ゴ ProN W3"/>
                <a:cs typeface="Rod"/>
              </a:rPr>
              <a:t>Nurses working</a:t>
            </a:r>
            <a:endParaRPr lang="en-US" sz="2400" b="1" dirty="0">
              <a:solidFill>
                <a:schemeClr val="bg1"/>
              </a:solidFill>
              <a:latin typeface="Montesseron"/>
              <a:ea typeface="ヒラギノ角ゴ ProN W3" pitchFamily="-110" charset="-128"/>
              <a:cs typeface="Rod"/>
            </a:endParaRPr>
          </a:p>
        </p:txBody>
      </p:sp>
      <p:sp>
        <p:nvSpPr>
          <p:cNvPr id="3" name="TextBox 2">
            <a:extLst>
              <a:ext uri="{FF2B5EF4-FFF2-40B4-BE49-F238E27FC236}">
                <a16:creationId xmlns:a16="http://schemas.microsoft.com/office/drawing/2014/main" id="{A68E8F54-A1AF-4613-A12C-FA2958B8172D}"/>
              </a:ext>
            </a:extLst>
          </p:cNvPr>
          <p:cNvSpPr txBox="1"/>
          <p:nvPr/>
        </p:nvSpPr>
        <p:spPr>
          <a:xfrm>
            <a:off x="4885319" y="1749904"/>
            <a:ext cx="1886380" cy="12926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800" dirty="0">
                <a:solidFill>
                  <a:schemeClr val="tx2"/>
                </a:solidFill>
                <a:latin typeface="Arial"/>
                <a:ea typeface="Arial Unicode MS"/>
                <a:cs typeface="Arial Unicode MS"/>
              </a:rPr>
              <a:t>Where are </a:t>
            </a:r>
            <a:r>
              <a:rPr lang="en-US" sz="2800" b="1" dirty="0">
                <a:solidFill>
                  <a:schemeClr val="tx2"/>
                </a:solidFill>
                <a:latin typeface="Arial"/>
                <a:ea typeface="Arial Unicode MS"/>
                <a:cs typeface="Arial Unicode MS"/>
              </a:rPr>
              <a:t>700K</a:t>
            </a:r>
            <a:r>
              <a:rPr lang="en-US" sz="2800" dirty="0">
                <a:solidFill>
                  <a:schemeClr val="tx2"/>
                </a:solidFill>
                <a:latin typeface="Arial"/>
                <a:ea typeface="Arial Unicode MS"/>
                <a:cs typeface="Arial Unicode MS"/>
              </a:rPr>
              <a:t> nurses?</a:t>
            </a:r>
            <a:endParaRPr lang="en-US" sz="2800" dirty="0">
              <a:solidFill>
                <a:schemeClr val="tx2"/>
              </a:solidFill>
            </a:endParaRPr>
          </a:p>
        </p:txBody>
      </p:sp>
      <p:sp>
        <p:nvSpPr>
          <p:cNvPr id="13" name="Text Placeholder 12">
            <a:extLst>
              <a:ext uri="{FF2B5EF4-FFF2-40B4-BE49-F238E27FC236}">
                <a16:creationId xmlns:a16="http://schemas.microsoft.com/office/drawing/2014/main" id="{FA5F0EC5-3944-4A20-9D84-8DA261A76C99}"/>
              </a:ext>
            </a:extLst>
          </p:cNvPr>
          <p:cNvSpPr>
            <a:spLocks noGrp="1"/>
          </p:cNvSpPr>
          <p:nvPr>
            <p:ph type="body" sz="quarter" idx="16"/>
          </p:nvPr>
        </p:nvSpPr>
        <p:spPr>
          <a:xfrm>
            <a:off x="584805" y="6093619"/>
            <a:ext cx="10985500" cy="159263"/>
          </a:xfrm>
        </p:spPr>
        <p:txBody>
          <a:bodyPr/>
          <a:lstStyle/>
          <a:p>
            <a:r>
              <a:rPr lang="en-US" dirty="0"/>
              <a:t>Journal of Nursing Regulation. The 2020 National Nursing Workforce Survey Volume12/supplement April 2021.</a:t>
            </a:r>
          </a:p>
        </p:txBody>
      </p:sp>
      <p:sp>
        <p:nvSpPr>
          <p:cNvPr id="7" name="Title 6">
            <a:extLst>
              <a:ext uri="{FF2B5EF4-FFF2-40B4-BE49-F238E27FC236}">
                <a16:creationId xmlns:a16="http://schemas.microsoft.com/office/drawing/2014/main" id="{45DD1CC9-BE39-7F4E-B63E-82C65916123E}"/>
              </a:ext>
            </a:extLst>
          </p:cNvPr>
          <p:cNvSpPr>
            <a:spLocks noGrp="1"/>
          </p:cNvSpPr>
          <p:nvPr>
            <p:ph type="title"/>
          </p:nvPr>
        </p:nvSpPr>
        <p:spPr/>
        <p:txBody>
          <a:bodyPr/>
          <a:lstStyle/>
          <a:p>
            <a:r>
              <a:rPr lang="en-US" dirty="0">
                <a:solidFill>
                  <a:srgbClr val="2A087B"/>
                </a:solidFill>
              </a:rPr>
              <a:t>The Numbers</a:t>
            </a:r>
          </a:p>
        </p:txBody>
      </p:sp>
    </p:spTree>
    <p:extLst>
      <p:ext uri="{BB962C8B-B14F-4D97-AF65-F5344CB8AC3E}">
        <p14:creationId xmlns:p14="http://schemas.microsoft.com/office/powerpoint/2010/main" val="1464057852"/>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41CA03-84C7-44AE-BB0E-0425E7BE1E45}"/>
              </a:ext>
            </a:extLst>
          </p:cNvPr>
          <p:cNvSpPr>
            <a:spLocks noGrp="1"/>
          </p:cNvSpPr>
          <p:nvPr>
            <p:ph type="sldNum" sz="quarter" idx="4"/>
          </p:nvPr>
        </p:nvSpPr>
        <p:spPr/>
        <p:txBody>
          <a:bodyPr/>
          <a:lstStyle/>
          <a:p>
            <a:fld id="{AD816501-AAE5-214E-B100-00C3DC5F5E3F}" type="slidenum">
              <a:rPr lang="en-US" smtClean="0">
                <a:solidFill>
                  <a:srgbClr val="2A087B"/>
                </a:solidFill>
              </a:rPr>
              <a:pPr/>
              <a:t>5</a:t>
            </a:fld>
            <a:endParaRPr lang="en-US" dirty="0">
              <a:solidFill>
                <a:srgbClr val="2A087B"/>
              </a:solidFill>
            </a:endParaRPr>
          </a:p>
        </p:txBody>
      </p:sp>
      <p:sp>
        <p:nvSpPr>
          <p:cNvPr id="3" name="TextBox 2">
            <a:extLst>
              <a:ext uri="{FF2B5EF4-FFF2-40B4-BE49-F238E27FC236}">
                <a16:creationId xmlns:a16="http://schemas.microsoft.com/office/drawing/2014/main" id="{5DC513E1-597F-A345-9DF3-78CCAAA10728}"/>
              </a:ext>
            </a:extLst>
          </p:cNvPr>
          <p:cNvSpPr txBox="1"/>
          <p:nvPr/>
        </p:nvSpPr>
        <p:spPr>
          <a:xfrm>
            <a:off x="1513490" y="6285186"/>
            <a:ext cx="65" cy="307777"/>
          </a:xfrm>
          <a:prstGeom prst="rect">
            <a:avLst/>
          </a:prstGeom>
          <a:noFill/>
        </p:spPr>
        <p:txBody>
          <a:bodyPr wrap="none" lIns="0" tIns="0" rIns="0" bIns="0" rtlCol="0">
            <a:spAutoFit/>
          </a:bodyPr>
          <a:lstStyle/>
          <a:p>
            <a:pPr algn="l"/>
            <a:endParaRPr lang="en-US" sz="2000" dirty="0" err="1">
              <a:solidFill>
                <a:schemeClr val="tx2"/>
              </a:solidFill>
            </a:endParaRPr>
          </a:p>
        </p:txBody>
      </p:sp>
      <p:sp>
        <p:nvSpPr>
          <p:cNvPr id="13" name="TextBox 12">
            <a:extLst>
              <a:ext uri="{FF2B5EF4-FFF2-40B4-BE49-F238E27FC236}">
                <a16:creationId xmlns:a16="http://schemas.microsoft.com/office/drawing/2014/main" id="{4CB183F1-F616-924D-808E-B0BCF0E27C8C}"/>
              </a:ext>
            </a:extLst>
          </p:cNvPr>
          <p:cNvSpPr txBox="1"/>
          <p:nvPr/>
        </p:nvSpPr>
        <p:spPr>
          <a:xfrm>
            <a:off x="2473604" y="2670900"/>
            <a:ext cx="5548899"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0"/>
              </a:spcBef>
            </a:pPr>
            <a:r>
              <a:rPr lang="en-US" sz="4000" baseline="-25000" dirty="0">
                <a:latin typeface="Montesseron"/>
                <a:ea typeface="Arial Unicode MS"/>
                <a:cs typeface="Arial"/>
              </a:rPr>
              <a:t>The time-saving platform nurses &amp; people who need nurses use to better connect.</a:t>
            </a:r>
            <a:endParaRPr lang="en-US" sz="4000" b="1" i="1" baseline="-25000" dirty="0">
              <a:latin typeface="Montesseron"/>
              <a:cs typeface="Arial"/>
            </a:endParaRPr>
          </a:p>
        </p:txBody>
      </p:sp>
      <p:pic>
        <p:nvPicPr>
          <p:cNvPr id="14" name="Picture 13" descr="A picture containing dark, light, night sky&#10;&#10;Description automatically generated">
            <a:extLst>
              <a:ext uri="{FF2B5EF4-FFF2-40B4-BE49-F238E27FC236}">
                <a16:creationId xmlns:a16="http://schemas.microsoft.com/office/drawing/2014/main" id="{73F315F9-E372-9F47-99BA-BF2329370A16}"/>
              </a:ext>
            </a:extLst>
          </p:cNvPr>
          <p:cNvPicPr>
            <a:picLocks noChangeAspect="1"/>
          </p:cNvPicPr>
          <p:nvPr/>
        </p:nvPicPr>
        <p:blipFill rotWithShape="1">
          <a:blip r:embed="rId3"/>
          <a:srcRect l="32714" t="33395" r="27655" b="28626"/>
          <a:stretch/>
        </p:blipFill>
        <p:spPr>
          <a:xfrm>
            <a:off x="629161" y="2402677"/>
            <a:ext cx="1844443" cy="1767552"/>
          </a:xfrm>
          <a:prstGeom prst="rect">
            <a:avLst/>
          </a:prstGeom>
        </p:spPr>
      </p:pic>
      <p:sp>
        <p:nvSpPr>
          <p:cNvPr id="15" name="Title 1">
            <a:extLst>
              <a:ext uri="{FF2B5EF4-FFF2-40B4-BE49-F238E27FC236}">
                <a16:creationId xmlns:a16="http://schemas.microsoft.com/office/drawing/2014/main" id="{9ABC0667-351C-E74A-9A54-8C5B812F9450}"/>
              </a:ext>
            </a:extLst>
          </p:cNvPr>
          <p:cNvSpPr txBox="1">
            <a:spLocks/>
          </p:cNvSpPr>
          <p:nvPr/>
        </p:nvSpPr>
        <p:spPr bwMode="auto">
          <a:xfrm>
            <a:off x="780127" y="1312900"/>
            <a:ext cx="11411873" cy="135421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100000"/>
              </a:lnSpc>
              <a:spcBef>
                <a:spcPct val="0"/>
              </a:spcBef>
              <a:spcAft>
                <a:spcPct val="0"/>
              </a:spcAft>
              <a:defRPr sz="375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8800" kern="0" dirty="0" err="1">
                <a:solidFill>
                  <a:srgbClr val="2A087B"/>
                </a:solidFill>
                <a:latin typeface="Montesseron"/>
                <a:cs typeface="Arial"/>
              </a:rPr>
              <a:t>Connect</a:t>
            </a:r>
            <a:r>
              <a:rPr lang="en-US" sz="8800" kern="0" dirty="0" err="1">
                <a:solidFill>
                  <a:srgbClr val="087B64"/>
                </a:solidFill>
                <a:latin typeface="Montesseron"/>
                <a:cs typeface="Arial"/>
              </a:rPr>
              <a:t>Nurse</a:t>
            </a:r>
            <a:endParaRPr lang="en-US" sz="8800" kern="0" dirty="0">
              <a:solidFill>
                <a:srgbClr val="087B64"/>
              </a:solidFill>
              <a:latin typeface="Montesseron"/>
            </a:endParaRPr>
          </a:p>
        </p:txBody>
      </p:sp>
      <p:pic>
        <p:nvPicPr>
          <p:cNvPr id="16" name="Picture 15">
            <a:extLst>
              <a:ext uri="{FF2B5EF4-FFF2-40B4-BE49-F238E27FC236}">
                <a16:creationId xmlns:a16="http://schemas.microsoft.com/office/drawing/2014/main" id="{0B37A3E0-4EB1-6142-9886-82A2ACF7B9D4}"/>
              </a:ext>
            </a:extLst>
          </p:cNvPr>
          <p:cNvPicPr>
            <a:picLocks noChangeAspect="1"/>
          </p:cNvPicPr>
          <p:nvPr/>
        </p:nvPicPr>
        <p:blipFill rotWithShape="1">
          <a:blip r:embed="rId4"/>
          <a:srcRect b="29398"/>
          <a:stretch/>
        </p:blipFill>
        <p:spPr>
          <a:xfrm>
            <a:off x="7939656" y="313913"/>
            <a:ext cx="3646979" cy="5231187"/>
          </a:xfrm>
          <a:prstGeom prst="rect">
            <a:avLst/>
          </a:prstGeom>
        </p:spPr>
      </p:pic>
      <p:sp>
        <p:nvSpPr>
          <p:cNvPr id="17" name="Text Placeholder 5">
            <a:extLst>
              <a:ext uri="{FF2B5EF4-FFF2-40B4-BE49-F238E27FC236}">
                <a16:creationId xmlns:a16="http://schemas.microsoft.com/office/drawing/2014/main" id="{460F80C9-405F-6542-91B5-4EE6B8D2E936}"/>
              </a:ext>
            </a:extLst>
          </p:cNvPr>
          <p:cNvSpPr txBox="1">
            <a:spLocks/>
          </p:cNvSpPr>
          <p:nvPr/>
        </p:nvSpPr>
        <p:spPr bwMode="auto">
          <a:xfrm>
            <a:off x="7471833" y="6331368"/>
            <a:ext cx="4114801" cy="334960"/>
          </a:xfrm>
          <a:prstGeom prst="rect">
            <a:avLst/>
          </a:prstGeom>
          <a:noFill/>
          <a:ln w="12700">
            <a:noFill/>
            <a:miter lim="800000"/>
            <a:headEnd/>
            <a:tailEnd/>
          </a:ln>
        </p:spPr>
        <p:txBody>
          <a:bodyPr vert="horz" wrap="square" lIns="0" tIns="0" rIns="0" bIns="0" numCol="1" anchor="ctr" anchorCtr="0" compatLnSpc="1">
            <a:prstTxWarp prst="textNoShape">
              <a:avLst/>
            </a:prstTxWarp>
            <a:noAutofit/>
          </a:bodyPr>
          <a:lstStyle>
            <a:lvl1pPr marL="0" indent="0" algn="r" rtl="0" eaLnBrk="1" fontAlgn="base" hangingPunct="1">
              <a:lnSpc>
                <a:spcPct val="100000"/>
              </a:lnSpc>
              <a:spcBef>
                <a:spcPts val="1800"/>
              </a:spcBef>
              <a:spcAft>
                <a:spcPct val="0"/>
              </a:spcAft>
              <a:buClr>
                <a:srgbClr val="63666A"/>
              </a:buClr>
              <a:buSzPct val="100000"/>
              <a:buFont typeface="Arial" pitchFamily="-65" charset="0"/>
              <a:buNone/>
              <a:defRPr sz="1000" b="1" baseline="0">
                <a:solidFill>
                  <a:schemeClr val="tx2"/>
                </a:solidFill>
                <a:latin typeface="+mn-lt"/>
                <a:ea typeface="Arial Unicode MS" pitchFamily="-65" charset="0"/>
                <a:cs typeface="Arial Unicode MS" pitchFamily="-65" charset="0"/>
                <a:sym typeface="Arial" pitchFamily="-65" charset="0"/>
              </a:defRPr>
            </a:lvl1pPr>
            <a:lvl2pPr marL="217161"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2pPr>
            <a:lvl3pPr marL="530330"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3pPr>
            <a:lvl4pPr marL="896076"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4pPr>
            <a:lvl5pPr marL="1296777"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defTabSz="914400"/>
            <a:r>
              <a:rPr lang="en-US" kern="0">
                <a:solidFill>
                  <a:srgbClr val="2A087B"/>
                </a:solidFill>
              </a:rPr>
              <a:t>Connect</a:t>
            </a:r>
            <a:r>
              <a:rPr lang="en-US" kern="0">
                <a:solidFill>
                  <a:srgbClr val="087B64"/>
                </a:solidFill>
              </a:rPr>
              <a:t>Nurse</a:t>
            </a:r>
            <a:endParaRPr lang="en-US" kern="0" dirty="0">
              <a:solidFill>
                <a:srgbClr val="087B64"/>
              </a:solidFill>
            </a:endParaRPr>
          </a:p>
        </p:txBody>
      </p:sp>
    </p:spTree>
    <p:extLst>
      <p:ext uri="{BB962C8B-B14F-4D97-AF65-F5344CB8AC3E}">
        <p14:creationId xmlns:p14="http://schemas.microsoft.com/office/powerpoint/2010/main" val="534650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41CA03-84C7-44AE-BB0E-0425E7BE1E45}"/>
              </a:ext>
            </a:extLst>
          </p:cNvPr>
          <p:cNvSpPr>
            <a:spLocks noGrp="1"/>
          </p:cNvSpPr>
          <p:nvPr>
            <p:ph type="sldNum" sz="quarter" idx="4"/>
          </p:nvPr>
        </p:nvSpPr>
        <p:spPr/>
        <p:txBody>
          <a:bodyPr/>
          <a:lstStyle/>
          <a:p>
            <a:fld id="{AD816501-AAE5-214E-B100-00C3DC5F5E3F}" type="slidenum">
              <a:rPr lang="en-US" smtClean="0">
                <a:solidFill>
                  <a:srgbClr val="2A087B"/>
                </a:solidFill>
              </a:rPr>
              <a:pPr/>
              <a:t>6</a:t>
            </a:fld>
            <a:endParaRPr lang="en-US">
              <a:solidFill>
                <a:srgbClr val="2A087B"/>
              </a:solidFill>
            </a:endParaRPr>
          </a:p>
        </p:txBody>
      </p:sp>
      <p:sp>
        <p:nvSpPr>
          <p:cNvPr id="3" name="TextBox 2">
            <a:extLst>
              <a:ext uri="{FF2B5EF4-FFF2-40B4-BE49-F238E27FC236}">
                <a16:creationId xmlns:a16="http://schemas.microsoft.com/office/drawing/2014/main" id="{5DC513E1-597F-A345-9DF3-78CCAAA10728}"/>
              </a:ext>
            </a:extLst>
          </p:cNvPr>
          <p:cNvSpPr txBox="1"/>
          <p:nvPr/>
        </p:nvSpPr>
        <p:spPr>
          <a:xfrm>
            <a:off x="1513490" y="6285186"/>
            <a:ext cx="65" cy="307777"/>
          </a:xfrm>
          <a:prstGeom prst="rect">
            <a:avLst/>
          </a:prstGeom>
          <a:noFill/>
        </p:spPr>
        <p:txBody>
          <a:bodyPr wrap="none" lIns="0" tIns="0" rIns="0" bIns="0" rtlCol="0">
            <a:spAutoFit/>
          </a:bodyPr>
          <a:lstStyle/>
          <a:p>
            <a:pPr algn="l"/>
            <a:endParaRPr lang="en-US" sz="2000" dirty="0" err="1">
              <a:solidFill>
                <a:schemeClr val="tx2"/>
              </a:solidFill>
            </a:endParaRPr>
          </a:p>
        </p:txBody>
      </p:sp>
      <p:pic>
        <p:nvPicPr>
          <p:cNvPr id="2" name="Picture 1">
            <a:extLst>
              <a:ext uri="{FF2B5EF4-FFF2-40B4-BE49-F238E27FC236}">
                <a16:creationId xmlns:a16="http://schemas.microsoft.com/office/drawing/2014/main" id="{E02CAD54-B957-4B43-8985-266619555D37}"/>
              </a:ext>
            </a:extLst>
          </p:cNvPr>
          <p:cNvPicPr>
            <a:picLocks noChangeAspect="1"/>
          </p:cNvPicPr>
          <p:nvPr/>
        </p:nvPicPr>
        <p:blipFill rotWithShape="1">
          <a:blip r:embed="rId3"/>
          <a:srcRect l="5565" r="5422"/>
          <a:stretch/>
        </p:blipFill>
        <p:spPr>
          <a:xfrm>
            <a:off x="667007" y="265037"/>
            <a:ext cx="2747048" cy="5753100"/>
          </a:xfrm>
          <a:prstGeom prst="rect">
            <a:avLst/>
          </a:prstGeom>
        </p:spPr>
      </p:pic>
      <p:pic>
        <p:nvPicPr>
          <p:cNvPr id="4" name="Picture 3">
            <a:extLst>
              <a:ext uri="{FF2B5EF4-FFF2-40B4-BE49-F238E27FC236}">
                <a16:creationId xmlns:a16="http://schemas.microsoft.com/office/drawing/2014/main" id="{D72C9955-FBCE-804A-ABAD-14E06A4695D0}"/>
              </a:ext>
            </a:extLst>
          </p:cNvPr>
          <p:cNvPicPr>
            <a:picLocks noChangeAspect="1"/>
          </p:cNvPicPr>
          <p:nvPr/>
        </p:nvPicPr>
        <p:blipFill>
          <a:blip r:embed="rId4"/>
          <a:stretch>
            <a:fillRect/>
          </a:stretch>
        </p:blipFill>
        <p:spPr>
          <a:xfrm>
            <a:off x="4591050" y="244324"/>
            <a:ext cx="2895600" cy="5689600"/>
          </a:xfrm>
          <a:prstGeom prst="rect">
            <a:avLst/>
          </a:prstGeom>
        </p:spPr>
      </p:pic>
      <p:sp>
        <p:nvSpPr>
          <p:cNvPr id="11" name="Isosceles Triangle 8">
            <a:extLst>
              <a:ext uri="{FF2B5EF4-FFF2-40B4-BE49-F238E27FC236}">
                <a16:creationId xmlns:a16="http://schemas.microsoft.com/office/drawing/2014/main" id="{A81284FD-ADBE-4F4E-8154-EE511525926F}"/>
              </a:ext>
            </a:extLst>
          </p:cNvPr>
          <p:cNvSpPr/>
          <p:nvPr/>
        </p:nvSpPr>
        <p:spPr bwMode="auto">
          <a:xfrm rot="5400000">
            <a:off x="3475831" y="2549533"/>
            <a:ext cx="1146129" cy="1079181"/>
          </a:xfrm>
          <a:prstGeom prst="triangle">
            <a:avLst/>
          </a:prstGeom>
          <a:solidFill>
            <a:srgbClr val="C7C8C7"/>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4400" b="1" i="0" strike="noStrike" cap="none" normalizeH="0" baseline="0">
              <a:ln>
                <a:noFill/>
              </a:ln>
              <a:solidFill>
                <a:srgbClr val="01F2C1"/>
              </a:solidFill>
              <a:effectLst/>
              <a:latin typeface="Montesseron"/>
              <a:ea typeface="ヒラギノ角ゴ ProN W3" pitchFamily="-110" charset="-128"/>
              <a:cs typeface="Rod"/>
            </a:endParaRPr>
          </a:p>
        </p:txBody>
      </p:sp>
      <p:sp>
        <p:nvSpPr>
          <p:cNvPr id="12" name="TextBox 11">
            <a:extLst>
              <a:ext uri="{FF2B5EF4-FFF2-40B4-BE49-F238E27FC236}">
                <a16:creationId xmlns:a16="http://schemas.microsoft.com/office/drawing/2014/main" id="{020D439B-6D67-994D-A016-1954CD4B784E}"/>
              </a:ext>
            </a:extLst>
          </p:cNvPr>
          <p:cNvSpPr txBox="1"/>
          <p:nvPr/>
        </p:nvSpPr>
        <p:spPr>
          <a:xfrm>
            <a:off x="7935909" y="656983"/>
            <a:ext cx="3589494"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0"/>
              </a:spcBef>
            </a:pPr>
            <a:r>
              <a:rPr lang="en-US" sz="7200" b="1" baseline="-25000" dirty="0">
                <a:solidFill>
                  <a:srgbClr val="2A087B"/>
                </a:solidFill>
                <a:latin typeface="Montesseron"/>
                <a:cs typeface="Arial"/>
              </a:rPr>
              <a:t>Built with the nurse journey in mind.</a:t>
            </a:r>
          </a:p>
        </p:txBody>
      </p:sp>
      <p:sp>
        <p:nvSpPr>
          <p:cNvPr id="17" name="Text Placeholder 5">
            <a:extLst>
              <a:ext uri="{FF2B5EF4-FFF2-40B4-BE49-F238E27FC236}">
                <a16:creationId xmlns:a16="http://schemas.microsoft.com/office/drawing/2014/main" id="{5487F824-8764-FA49-B8CA-48771BB9941A}"/>
              </a:ext>
            </a:extLst>
          </p:cNvPr>
          <p:cNvSpPr>
            <a:spLocks noGrp="1"/>
          </p:cNvSpPr>
          <p:nvPr>
            <p:ph type="body" sz="quarter" idx="17"/>
          </p:nvPr>
        </p:nvSpPr>
        <p:spPr/>
        <p:txBody>
          <a:bodyPr/>
          <a:lstStyle/>
          <a:p>
            <a:r>
              <a:rPr lang="en-US" dirty="0" err="1">
                <a:solidFill>
                  <a:srgbClr val="2A087B"/>
                </a:solidFill>
              </a:rPr>
              <a:t>Connect</a:t>
            </a:r>
            <a:r>
              <a:rPr lang="en-US" dirty="0" err="1">
                <a:solidFill>
                  <a:srgbClr val="087B64"/>
                </a:solidFill>
              </a:rPr>
              <a:t>Nurse</a:t>
            </a:r>
            <a:endParaRPr lang="en-US" dirty="0">
              <a:solidFill>
                <a:srgbClr val="087B64"/>
              </a:solidFill>
            </a:endParaRPr>
          </a:p>
        </p:txBody>
      </p:sp>
    </p:spTree>
    <p:extLst>
      <p:ext uri="{BB962C8B-B14F-4D97-AF65-F5344CB8AC3E}">
        <p14:creationId xmlns:p14="http://schemas.microsoft.com/office/powerpoint/2010/main" val="11276972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41CA03-84C7-44AE-BB0E-0425E7BE1E45}"/>
              </a:ext>
            </a:extLst>
          </p:cNvPr>
          <p:cNvSpPr>
            <a:spLocks noGrp="1"/>
          </p:cNvSpPr>
          <p:nvPr>
            <p:ph type="sldNum" sz="quarter" idx="4"/>
          </p:nvPr>
        </p:nvSpPr>
        <p:spPr/>
        <p:txBody>
          <a:bodyPr/>
          <a:lstStyle/>
          <a:p>
            <a:fld id="{AD816501-AAE5-214E-B100-00C3DC5F5E3F}" type="slidenum">
              <a:rPr lang="en-US" smtClean="0">
                <a:solidFill>
                  <a:srgbClr val="2A087B"/>
                </a:solidFill>
              </a:rPr>
              <a:pPr/>
              <a:t>7</a:t>
            </a:fld>
            <a:endParaRPr lang="en-US" dirty="0">
              <a:solidFill>
                <a:srgbClr val="2A087B"/>
              </a:solidFill>
            </a:endParaRPr>
          </a:p>
        </p:txBody>
      </p:sp>
      <p:sp>
        <p:nvSpPr>
          <p:cNvPr id="3" name="TextBox 2">
            <a:extLst>
              <a:ext uri="{FF2B5EF4-FFF2-40B4-BE49-F238E27FC236}">
                <a16:creationId xmlns:a16="http://schemas.microsoft.com/office/drawing/2014/main" id="{5DC513E1-597F-A345-9DF3-78CCAAA10728}"/>
              </a:ext>
            </a:extLst>
          </p:cNvPr>
          <p:cNvSpPr txBox="1"/>
          <p:nvPr/>
        </p:nvSpPr>
        <p:spPr>
          <a:xfrm>
            <a:off x="1513490" y="6285186"/>
            <a:ext cx="65" cy="307777"/>
          </a:xfrm>
          <a:prstGeom prst="rect">
            <a:avLst/>
          </a:prstGeom>
          <a:noFill/>
        </p:spPr>
        <p:txBody>
          <a:bodyPr wrap="none" lIns="0" tIns="0" rIns="0" bIns="0" rtlCol="0">
            <a:spAutoFit/>
          </a:bodyPr>
          <a:lstStyle/>
          <a:p>
            <a:pPr algn="l"/>
            <a:endParaRPr lang="en-US" sz="2000" dirty="0" err="1">
              <a:solidFill>
                <a:schemeClr val="tx2"/>
              </a:solidFill>
            </a:endParaRPr>
          </a:p>
        </p:txBody>
      </p:sp>
      <p:sp>
        <p:nvSpPr>
          <p:cNvPr id="12" name="TextBox 11">
            <a:extLst>
              <a:ext uri="{FF2B5EF4-FFF2-40B4-BE49-F238E27FC236}">
                <a16:creationId xmlns:a16="http://schemas.microsoft.com/office/drawing/2014/main" id="{020D439B-6D67-994D-A016-1954CD4B784E}"/>
              </a:ext>
            </a:extLst>
          </p:cNvPr>
          <p:cNvSpPr txBox="1"/>
          <p:nvPr/>
        </p:nvSpPr>
        <p:spPr>
          <a:xfrm>
            <a:off x="7997141" y="1395073"/>
            <a:ext cx="3752779"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0"/>
              </a:spcBef>
            </a:pPr>
            <a:r>
              <a:rPr lang="en-US" sz="7200" b="1" baseline="-25000" dirty="0">
                <a:solidFill>
                  <a:srgbClr val="2A087B"/>
                </a:solidFill>
                <a:latin typeface="Montesseron"/>
                <a:cs typeface="Arial"/>
              </a:rPr>
              <a:t>Opportunities come to nurses.</a:t>
            </a:r>
          </a:p>
        </p:txBody>
      </p:sp>
      <p:pic>
        <p:nvPicPr>
          <p:cNvPr id="7" name="Picture 6">
            <a:extLst>
              <a:ext uri="{FF2B5EF4-FFF2-40B4-BE49-F238E27FC236}">
                <a16:creationId xmlns:a16="http://schemas.microsoft.com/office/drawing/2014/main" id="{8D8E7635-AC90-CA47-834E-B653F9271C46}"/>
              </a:ext>
            </a:extLst>
          </p:cNvPr>
          <p:cNvPicPr>
            <a:picLocks noChangeAspect="1"/>
          </p:cNvPicPr>
          <p:nvPr/>
        </p:nvPicPr>
        <p:blipFill>
          <a:blip r:embed="rId3"/>
          <a:stretch>
            <a:fillRect/>
          </a:stretch>
        </p:blipFill>
        <p:spPr>
          <a:xfrm>
            <a:off x="605364" y="146468"/>
            <a:ext cx="3044395" cy="5930482"/>
          </a:xfrm>
          <a:prstGeom prst="rect">
            <a:avLst/>
          </a:prstGeom>
        </p:spPr>
      </p:pic>
      <p:pic>
        <p:nvPicPr>
          <p:cNvPr id="8" name="Picture 7">
            <a:extLst>
              <a:ext uri="{FF2B5EF4-FFF2-40B4-BE49-F238E27FC236}">
                <a16:creationId xmlns:a16="http://schemas.microsoft.com/office/drawing/2014/main" id="{3009EAC0-DF53-F34E-9631-7077DB0ED8AC}"/>
              </a:ext>
            </a:extLst>
          </p:cNvPr>
          <p:cNvPicPr>
            <a:picLocks noChangeAspect="1"/>
          </p:cNvPicPr>
          <p:nvPr/>
        </p:nvPicPr>
        <p:blipFill>
          <a:blip r:embed="rId4"/>
          <a:stretch>
            <a:fillRect/>
          </a:stretch>
        </p:blipFill>
        <p:spPr>
          <a:xfrm>
            <a:off x="4422958" y="146468"/>
            <a:ext cx="2959202" cy="5930482"/>
          </a:xfrm>
          <a:prstGeom prst="rect">
            <a:avLst/>
          </a:prstGeom>
        </p:spPr>
      </p:pic>
      <p:sp>
        <p:nvSpPr>
          <p:cNvPr id="13" name="Text Placeholder 5">
            <a:extLst>
              <a:ext uri="{FF2B5EF4-FFF2-40B4-BE49-F238E27FC236}">
                <a16:creationId xmlns:a16="http://schemas.microsoft.com/office/drawing/2014/main" id="{E58F9E11-0F34-DC42-AE70-45368E93E2CF}"/>
              </a:ext>
            </a:extLst>
          </p:cNvPr>
          <p:cNvSpPr>
            <a:spLocks noGrp="1"/>
          </p:cNvSpPr>
          <p:nvPr>
            <p:ph type="body" sz="quarter" idx="17"/>
          </p:nvPr>
        </p:nvSpPr>
        <p:spPr/>
        <p:txBody>
          <a:bodyPr/>
          <a:lstStyle/>
          <a:p>
            <a:r>
              <a:rPr lang="en-US" dirty="0" err="1">
                <a:solidFill>
                  <a:srgbClr val="2A087B"/>
                </a:solidFill>
              </a:rPr>
              <a:t>Connect</a:t>
            </a:r>
            <a:r>
              <a:rPr lang="en-US" dirty="0" err="1">
                <a:solidFill>
                  <a:srgbClr val="087B64"/>
                </a:solidFill>
              </a:rPr>
              <a:t>Nurse</a:t>
            </a:r>
            <a:endParaRPr lang="en-US" dirty="0">
              <a:solidFill>
                <a:srgbClr val="087B64"/>
              </a:solidFill>
            </a:endParaRPr>
          </a:p>
        </p:txBody>
      </p:sp>
    </p:spTree>
    <p:extLst>
      <p:ext uri="{BB962C8B-B14F-4D97-AF65-F5344CB8AC3E}">
        <p14:creationId xmlns:p14="http://schemas.microsoft.com/office/powerpoint/2010/main" val="23445240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373655" y="409208"/>
            <a:ext cx="11440180" cy="553998"/>
          </a:xfrm>
        </p:spPr>
        <p:txBody>
          <a:bodyPr/>
          <a:lstStyle/>
          <a:p>
            <a:pPr algn="ctr"/>
            <a:r>
              <a:rPr lang="en-US" sz="3600" dirty="0">
                <a:solidFill>
                  <a:srgbClr val="2A087B"/>
                </a:solidFill>
              </a:rPr>
              <a:t>How do nurses find flexible jobs?</a:t>
            </a:r>
          </a:p>
        </p:txBody>
      </p:sp>
      <p:sp>
        <p:nvSpPr>
          <p:cNvPr id="5" name="Slide Number Placeholder 4">
            <a:extLst>
              <a:ext uri="{FF2B5EF4-FFF2-40B4-BE49-F238E27FC236}">
                <a16:creationId xmlns:a16="http://schemas.microsoft.com/office/drawing/2014/main" id="{F476D323-A3ED-8F46-B3DE-64FEAA8B1F84}"/>
              </a:ext>
            </a:extLst>
          </p:cNvPr>
          <p:cNvSpPr>
            <a:spLocks noGrp="1"/>
          </p:cNvSpPr>
          <p:nvPr>
            <p:ph type="sldNum" sz="quarter" idx="4"/>
          </p:nvPr>
        </p:nvSpPr>
        <p:spPr/>
        <p:txBody>
          <a:bodyPr/>
          <a:lstStyle/>
          <a:p>
            <a:fld id="{AD816501-AAE5-214E-B100-00C3DC5F5E3F}" type="slidenum">
              <a:rPr lang="en-US" smtClean="0">
                <a:solidFill>
                  <a:srgbClr val="2A087B"/>
                </a:solidFill>
              </a:rPr>
              <a:pPr/>
              <a:t>8</a:t>
            </a:fld>
            <a:endParaRPr lang="en-US">
              <a:solidFill>
                <a:srgbClr val="2A087B"/>
              </a:solidFill>
            </a:endParaRPr>
          </a:p>
        </p:txBody>
      </p:sp>
      <p:pic>
        <p:nvPicPr>
          <p:cNvPr id="8" name="Picture 8" descr="A picture containing text, clipart&#10;&#10;Description automatically generated">
            <a:extLst>
              <a:ext uri="{FF2B5EF4-FFF2-40B4-BE49-F238E27FC236}">
                <a16:creationId xmlns:a16="http://schemas.microsoft.com/office/drawing/2014/main" id="{58599EAE-4221-44D8-84A5-CE279CFE044E}"/>
              </a:ext>
            </a:extLst>
          </p:cNvPr>
          <p:cNvPicPr>
            <a:picLocks noChangeAspect="1"/>
          </p:cNvPicPr>
          <p:nvPr/>
        </p:nvPicPr>
        <p:blipFill>
          <a:blip r:embed="rId3"/>
          <a:stretch>
            <a:fillRect/>
          </a:stretch>
        </p:blipFill>
        <p:spPr>
          <a:xfrm>
            <a:off x="4246837" y="2565273"/>
            <a:ext cx="2438400" cy="1104900"/>
          </a:xfrm>
          <a:prstGeom prst="rect">
            <a:avLst/>
          </a:prstGeom>
        </p:spPr>
      </p:pic>
      <p:pic>
        <p:nvPicPr>
          <p:cNvPr id="12" name="Picture 12" descr="Icon&#10;&#10;Description automatically generated">
            <a:extLst>
              <a:ext uri="{FF2B5EF4-FFF2-40B4-BE49-F238E27FC236}">
                <a16:creationId xmlns:a16="http://schemas.microsoft.com/office/drawing/2014/main" id="{15169478-9115-48DA-A2F2-2D22CB3368E5}"/>
              </a:ext>
            </a:extLst>
          </p:cNvPr>
          <p:cNvPicPr>
            <a:picLocks noChangeAspect="1"/>
          </p:cNvPicPr>
          <p:nvPr/>
        </p:nvPicPr>
        <p:blipFill>
          <a:blip r:embed="rId4"/>
          <a:stretch>
            <a:fillRect/>
          </a:stretch>
        </p:blipFill>
        <p:spPr>
          <a:xfrm>
            <a:off x="1870075" y="2230221"/>
            <a:ext cx="1580713" cy="1387156"/>
          </a:xfrm>
          <a:prstGeom prst="rect">
            <a:avLst/>
          </a:prstGeom>
        </p:spPr>
      </p:pic>
      <p:pic>
        <p:nvPicPr>
          <p:cNvPr id="3" name="Picture 2">
            <a:extLst>
              <a:ext uri="{FF2B5EF4-FFF2-40B4-BE49-F238E27FC236}">
                <a16:creationId xmlns:a16="http://schemas.microsoft.com/office/drawing/2014/main" id="{342FDA38-DF0D-F048-AA86-1851597518AD}"/>
              </a:ext>
            </a:extLst>
          </p:cNvPr>
          <p:cNvPicPr>
            <a:picLocks noChangeAspect="1"/>
          </p:cNvPicPr>
          <p:nvPr/>
        </p:nvPicPr>
        <p:blipFill>
          <a:blip r:embed="rId5"/>
          <a:stretch>
            <a:fillRect/>
          </a:stretch>
        </p:blipFill>
        <p:spPr>
          <a:xfrm>
            <a:off x="1138983" y="3947889"/>
            <a:ext cx="2794000" cy="685800"/>
          </a:xfrm>
          <a:prstGeom prst="rect">
            <a:avLst/>
          </a:prstGeom>
        </p:spPr>
      </p:pic>
      <p:pic>
        <p:nvPicPr>
          <p:cNvPr id="4" name="Picture 3">
            <a:extLst>
              <a:ext uri="{FF2B5EF4-FFF2-40B4-BE49-F238E27FC236}">
                <a16:creationId xmlns:a16="http://schemas.microsoft.com/office/drawing/2014/main" id="{AB0589AC-8B2F-FC45-AFEA-5A9415EE9340}"/>
              </a:ext>
            </a:extLst>
          </p:cNvPr>
          <p:cNvPicPr>
            <a:picLocks noChangeAspect="1"/>
          </p:cNvPicPr>
          <p:nvPr/>
        </p:nvPicPr>
        <p:blipFill>
          <a:blip r:embed="rId6"/>
          <a:stretch>
            <a:fillRect/>
          </a:stretch>
        </p:blipFill>
        <p:spPr>
          <a:xfrm>
            <a:off x="4215087" y="1402019"/>
            <a:ext cx="1010056" cy="787501"/>
          </a:xfrm>
          <a:prstGeom prst="rect">
            <a:avLst/>
          </a:prstGeom>
        </p:spPr>
      </p:pic>
      <p:pic>
        <p:nvPicPr>
          <p:cNvPr id="6" name="Picture 5">
            <a:extLst>
              <a:ext uri="{FF2B5EF4-FFF2-40B4-BE49-F238E27FC236}">
                <a16:creationId xmlns:a16="http://schemas.microsoft.com/office/drawing/2014/main" id="{8612F2EA-8EBD-0A41-9C05-D685381386D2}"/>
              </a:ext>
            </a:extLst>
          </p:cNvPr>
          <p:cNvPicPr>
            <a:picLocks noChangeAspect="1"/>
          </p:cNvPicPr>
          <p:nvPr/>
        </p:nvPicPr>
        <p:blipFill>
          <a:blip r:embed="rId7"/>
          <a:stretch>
            <a:fillRect/>
          </a:stretch>
        </p:blipFill>
        <p:spPr>
          <a:xfrm>
            <a:off x="7312945" y="3020789"/>
            <a:ext cx="2717800" cy="927100"/>
          </a:xfrm>
          <a:prstGeom prst="rect">
            <a:avLst/>
          </a:prstGeom>
        </p:spPr>
      </p:pic>
      <p:pic>
        <p:nvPicPr>
          <p:cNvPr id="13" name="Picture 12">
            <a:extLst>
              <a:ext uri="{FF2B5EF4-FFF2-40B4-BE49-F238E27FC236}">
                <a16:creationId xmlns:a16="http://schemas.microsoft.com/office/drawing/2014/main" id="{2F439A9C-D7DC-8E41-B30D-79C5389DCC50}"/>
              </a:ext>
            </a:extLst>
          </p:cNvPr>
          <p:cNvPicPr>
            <a:picLocks noChangeAspect="1"/>
          </p:cNvPicPr>
          <p:nvPr/>
        </p:nvPicPr>
        <p:blipFill>
          <a:blip r:embed="rId8"/>
          <a:stretch>
            <a:fillRect/>
          </a:stretch>
        </p:blipFill>
        <p:spPr>
          <a:xfrm>
            <a:off x="994043" y="1273944"/>
            <a:ext cx="1930400" cy="914400"/>
          </a:xfrm>
          <a:prstGeom prst="rect">
            <a:avLst/>
          </a:prstGeom>
        </p:spPr>
      </p:pic>
      <p:pic>
        <p:nvPicPr>
          <p:cNvPr id="14" name="Picture 13">
            <a:extLst>
              <a:ext uri="{FF2B5EF4-FFF2-40B4-BE49-F238E27FC236}">
                <a16:creationId xmlns:a16="http://schemas.microsoft.com/office/drawing/2014/main" id="{CD2EA0BC-7273-534E-8243-53F44D931B2E}"/>
              </a:ext>
            </a:extLst>
          </p:cNvPr>
          <p:cNvPicPr>
            <a:picLocks noChangeAspect="1"/>
          </p:cNvPicPr>
          <p:nvPr/>
        </p:nvPicPr>
        <p:blipFill>
          <a:blip r:embed="rId9"/>
          <a:stretch>
            <a:fillRect/>
          </a:stretch>
        </p:blipFill>
        <p:spPr>
          <a:xfrm>
            <a:off x="4246837" y="4451350"/>
            <a:ext cx="2781300" cy="673100"/>
          </a:xfrm>
          <a:prstGeom prst="rect">
            <a:avLst/>
          </a:prstGeom>
        </p:spPr>
      </p:pic>
      <p:pic>
        <p:nvPicPr>
          <p:cNvPr id="15" name="Picture 14">
            <a:extLst>
              <a:ext uri="{FF2B5EF4-FFF2-40B4-BE49-F238E27FC236}">
                <a16:creationId xmlns:a16="http://schemas.microsoft.com/office/drawing/2014/main" id="{71038AC2-2516-8945-8BEF-BCDEA5EC9AD0}"/>
              </a:ext>
            </a:extLst>
          </p:cNvPr>
          <p:cNvPicPr>
            <a:picLocks noChangeAspect="1"/>
          </p:cNvPicPr>
          <p:nvPr/>
        </p:nvPicPr>
        <p:blipFill>
          <a:blip r:embed="rId10"/>
          <a:stretch>
            <a:fillRect/>
          </a:stretch>
        </p:blipFill>
        <p:spPr>
          <a:xfrm>
            <a:off x="6093745" y="1502544"/>
            <a:ext cx="4419600" cy="685800"/>
          </a:xfrm>
          <a:prstGeom prst="rect">
            <a:avLst/>
          </a:prstGeom>
        </p:spPr>
      </p:pic>
      <p:pic>
        <p:nvPicPr>
          <p:cNvPr id="16" name="Picture 15">
            <a:extLst>
              <a:ext uri="{FF2B5EF4-FFF2-40B4-BE49-F238E27FC236}">
                <a16:creationId xmlns:a16="http://schemas.microsoft.com/office/drawing/2014/main" id="{B2225896-7A7B-5947-9BD9-D9C2984F22B9}"/>
              </a:ext>
            </a:extLst>
          </p:cNvPr>
          <p:cNvPicPr>
            <a:picLocks noChangeAspect="1"/>
          </p:cNvPicPr>
          <p:nvPr/>
        </p:nvPicPr>
        <p:blipFill>
          <a:blip r:embed="rId11"/>
          <a:stretch>
            <a:fillRect/>
          </a:stretch>
        </p:blipFill>
        <p:spPr>
          <a:xfrm>
            <a:off x="7545614" y="4780334"/>
            <a:ext cx="3403600" cy="647700"/>
          </a:xfrm>
          <a:prstGeom prst="rect">
            <a:avLst/>
          </a:prstGeom>
        </p:spPr>
      </p:pic>
      <p:sp>
        <p:nvSpPr>
          <p:cNvPr id="17" name="Text Placeholder 5">
            <a:extLst>
              <a:ext uri="{FF2B5EF4-FFF2-40B4-BE49-F238E27FC236}">
                <a16:creationId xmlns:a16="http://schemas.microsoft.com/office/drawing/2014/main" id="{F04F47C3-48A5-0C4A-8AE3-FDC1E32A1B56}"/>
              </a:ext>
            </a:extLst>
          </p:cNvPr>
          <p:cNvSpPr txBox="1">
            <a:spLocks/>
          </p:cNvSpPr>
          <p:nvPr/>
        </p:nvSpPr>
        <p:spPr bwMode="auto">
          <a:xfrm>
            <a:off x="7471833" y="6331368"/>
            <a:ext cx="4114801" cy="334960"/>
          </a:xfrm>
          <a:prstGeom prst="rect">
            <a:avLst/>
          </a:prstGeom>
          <a:noFill/>
          <a:ln w="12700">
            <a:noFill/>
            <a:miter lim="800000"/>
            <a:headEnd/>
            <a:tailEnd/>
          </a:ln>
        </p:spPr>
        <p:txBody>
          <a:bodyPr vert="horz" wrap="square" lIns="0" tIns="0" rIns="0" bIns="0" numCol="1" anchor="ctr" anchorCtr="0" compatLnSpc="1">
            <a:prstTxWarp prst="textNoShape">
              <a:avLst/>
            </a:prstTxWarp>
            <a:noAutofit/>
          </a:bodyPr>
          <a:lstStyle>
            <a:lvl1pPr marL="0" indent="0" algn="r" rtl="0" eaLnBrk="1" fontAlgn="base" hangingPunct="1">
              <a:lnSpc>
                <a:spcPct val="100000"/>
              </a:lnSpc>
              <a:spcBef>
                <a:spcPts val="1800"/>
              </a:spcBef>
              <a:spcAft>
                <a:spcPct val="0"/>
              </a:spcAft>
              <a:buClr>
                <a:srgbClr val="63666A"/>
              </a:buClr>
              <a:buSzPct val="100000"/>
              <a:buFont typeface="Arial" pitchFamily="-65" charset="0"/>
              <a:buNone/>
              <a:defRPr sz="1000" b="1" baseline="0">
                <a:solidFill>
                  <a:schemeClr val="tx2"/>
                </a:solidFill>
                <a:latin typeface="+mn-lt"/>
                <a:ea typeface="Arial Unicode MS" pitchFamily="-65" charset="0"/>
                <a:cs typeface="Arial Unicode MS" pitchFamily="-65" charset="0"/>
                <a:sym typeface="Arial" pitchFamily="-65" charset="0"/>
              </a:defRPr>
            </a:lvl1pPr>
            <a:lvl2pPr marL="217161"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2pPr>
            <a:lvl3pPr marL="530330"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3pPr>
            <a:lvl4pPr marL="896076"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4pPr>
            <a:lvl5pPr marL="1296777"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defTabSz="914400"/>
            <a:r>
              <a:rPr lang="en-US" kern="0">
                <a:solidFill>
                  <a:srgbClr val="2A087B"/>
                </a:solidFill>
              </a:rPr>
              <a:t>Connect</a:t>
            </a:r>
            <a:r>
              <a:rPr lang="en-US" kern="0">
                <a:solidFill>
                  <a:srgbClr val="087B64"/>
                </a:solidFill>
              </a:rPr>
              <a:t>Nurse</a:t>
            </a:r>
            <a:endParaRPr lang="en-US" kern="0" dirty="0">
              <a:solidFill>
                <a:srgbClr val="087B64"/>
              </a:solidFill>
            </a:endParaRPr>
          </a:p>
        </p:txBody>
      </p:sp>
    </p:spTree>
    <p:extLst>
      <p:ext uri="{BB962C8B-B14F-4D97-AF65-F5344CB8AC3E}">
        <p14:creationId xmlns:p14="http://schemas.microsoft.com/office/powerpoint/2010/main" val="2928790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4294967295"/>
            <p:extLst>
              <p:ext uri="{D42A27DB-BD31-4B8C-83A1-F6EECF244321}">
                <p14:modId xmlns:p14="http://schemas.microsoft.com/office/powerpoint/2010/main" val="2011649581"/>
              </p:ext>
            </p:extLst>
          </p:nvPr>
        </p:nvGraphicFramePr>
        <p:xfrm>
          <a:off x="604838" y="1712913"/>
          <a:ext cx="10740373" cy="3737334"/>
        </p:xfrm>
        <a:graphic>
          <a:graphicData uri="http://schemas.openxmlformats.org/drawingml/2006/table">
            <a:tbl>
              <a:tblPr firstRow="1" bandRow="1">
                <a:tableStyleId>{9D7B26C5-4107-4FEC-AEDC-1716B250A1EF}</a:tableStyleId>
              </a:tblPr>
              <a:tblGrid>
                <a:gridCol w="1949676">
                  <a:extLst>
                    <a:ext uri="{9D8B030D-6E8A-4147-A177-3AD203B41FA5}">
                      <a16:colId xmlns:a16="http://schemas.microsoft.com/office/drawing/2014/main" val="20000"/>
                    </a:ext>
                  </a:extLst>
                </a:gridCol>
                <a:gridCol w="2214758">
                  <a:extLst>
                    <a:ext uri="{9D8B030D-6E8A-4147-A177-3AD203B41FA5}">
                      <a16:colId xmlns:a16="http://schemas.microsoft.com/office/drawing/2014/main" val="20001"/>
                    </a:ext>
                  </a:extLst>
                </a:gridCol>
                <a:gridCol w="2584823">
                  <a:extLst>
                    <a:ext uri="{9D8B030D-6E8A-4147-A177-3AD203B41FA5}">
                      <a16:colId xmlns:a16="http://schemas.microsoft.com/office/drawing/2014/main" val="20002"/>
                    </a:ext>
                  </a:extLst>
                </a:gridCol>
                <a:gridCol w="1793852">
                  <a:extLst>
                    <a:ext uri="{9D8B030D-6E8A-4147-A177-3AD203B41FA5}">
                      <a16:colId xmlns:a16="http://schemas.microsoft.com/office/drawing/2014/main" val="4291804976"/>
                    </a:ext>
                  </a:extLst>
                </a:gridCol>
                <a:gridCol w="2197264">
                  <a:extLst>
                    <a:ext uri="{9D8B030D-6E8A-4147-A177-3AD203B41FA5}">
                      <a16:colId xmlns:a16="http://schemas.microsoft.com/office/drawing/2014/main" val="467818001"/>
                    </a:ext>
                  </a:extLst>
                </a:gridCol>
              </a:tblGrid>
              <a:tr h="586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u="none" strike="noStrike" cap="none" normalizeH="0" baseline="0" dirty="0">
                          <a:ln>
                            <a:noFill/>
                          </a:ln>
                          <a:solidFill>
                            <a:srgbClr val="2A087B"/>
                          </a:solidFill>
                          <a:effectLst/>
                        </a:rPr>
                        <a:t>Benefits</a:t>
                      </a:r>
                      <a:endParaRPr kumimoji="0" lang="en-US" sz="1500" b="1" i="0" u="none" strike="noStrike" cap="none" normalizeH="0" baseline="0" dirty="0">
                        <a:ln>
                          <a:noFill/>
                        </a:ln>
                        <a:solidFill>
                          <a:srgbClr val="2A087B"/>
                        </a:solidFill>
                        <a:effectLst/>
                        <a:latin typeface="Arial"/>
                        <a:ea typeface="MS PGothic"/>
                      </a:endParaRP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500" b="1" u="none" strike="noStrike" cap="none" normalizeH="0" baseline="0" dirty="0" err="1">
                          <a:ln>
                            <a:noFill/>
                          </a:ln>
                          <a:solidFill>
                            <a:srgbClr val="2A087B"/>
                          </a:solidFill>
                          <a:effectLst/>
                        </a:rPr>
                        <a:t>Connect</a:t>
                      </a:r>
                      <a:r>
                        <a:rPr lang="en-US" sz="1500" b="1" u="none" strike="noStrike" cap="none" normalizeH="0" baseline="0" dirty="0" err="1">
                          <a:ln>
                            <a:noFill/>
                          </a:ln>
                          <a:solidFill>
                            <a:srgbClr val="087B64"/>
                          </a:solidFill>
                          <a:effectLst/>
                        </a:rPr>
                        <a:t>Nurse</a:t>
                      </a:r>
                      <a:endParaRPr kumimoji="0" lang="en-US" sz="1500" b="1" i="0" u="none" strike="noStrike" cap="none" normalizeH="0" baseline="0" dirty="0">
                        <a:ln>
                          <a:noFill/>
                        </a:ln>
                        <a:solidFill>
                          <a:srgbClr val="087B64"/>
                        </a:solidFill>
                        <a:effectLst/>
                        <a:latin typeface="Arial"/>
                        <a:ea typeface="MS PGothic"/>
                      </a:endParaRPr>
                    </a:p>
                  </a:txBody>
                  <a:tcPr anchor="ctr"/>
                </a:tc>
                <a:tc>
                  <a:txBody>
                    <a:bodyPr/>
                    <a:lstStyle/>
                    <a:p>
                      <a:pPr marL="0" marR="0" lvl="0" indent="0" algn="ctr">
                        <a:lnSpc>
                          <a:spcPct val="100000"/>
                        </a:lnSpc>
                        <a:spcBef>
                          <a:spcPts val="0"/>
                        </a:spcBef>
                        <a:spcAft>
                          <a:spcPts val="0"/>
                        </a:spcAft>
                        <a:buNone/>
                      </a:pPr>
                      <a:r>
                        <a:rPr lang="en-US" sz="1500" b="1" u="none" strike="noStrike" cap="none" normalizeH="0" baseline="0" dirty="0">
                          <a:ln>
                            <a:noFill/>
                          </a:ln>
                          <a:solidFill>
                            <a:srgbClr val="2A087B"/>
                          </a:solidFill>
                          <a:effectLst/>
                        </a:rPr>
                        <a:t>LinkedIn </a:t>
                      </a:r>
                      <a:endParaRPr kumimoji="0" lang="en-US" sz="1500" b="1" i="0" u="none" strike="noStrike" cap="none" normalizeH="0" baseline="0" dirty="0">
                        <a:ln>
                          <a:noFill/>
                        </a:ln>
                        <a:solidFill>
                          <a:srgbClr val="2A087B"/>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500" b="1" u="none" strike="noStrike" cap="none" normalizeH="0" baseline="0" dirty="0">
                          <a:ln>
                            <a:noFill/>
                          </a:ln>
                          <a:solidFill>
                            <a:srgbClr val="2A087B"/>
                          </a:solidFill>
                          <a:effectLst/>
                        </a:rPr>
                        <a:t>Indeed</a:t>
                      </a:r>
                      <a:endParaRPr kumimoji="0" lang="en-US" sz="1500" b="1" i="0" u="none" strike="noStrike" cap="none" normalizeH="0" baseline="0" dirty="0">
                        <a:ln>
                          <a:noFill/>
                        </a:ln>
                        <a:solidFill>
                          <a:srgbClr val="2A087B"/>
                        </a:solidFill>
                        <a:effectLst/>
                        <a:latin typeface="Arial"/>
                        <a:ea typeface="MS PGothic"/>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lang="en-US" sz="1500" b="1" u="none" strike="noStrike" cap="none" normalizeH="0" baseline="0" dirty="0">
                          <a:ln>
                            <a:noFill/>
                          </a:ln>
                          <a:solidFill>
                            <a:srgbClr val="2A087B"/>
                          </a:solidFill>
                          <a:effectLst/>
                        </a:rPr>
                        <a:t>Facebook</a:t>
                      </a:r>
                      <a:endParaRPr kumimoji="0" lang="en-US" sz="1500" b="1" i="0" u="none" strike="noStrike" cap="none" normalizeH="0" baseline="0" dirty="0">
                        <a:ln>
                          <a:noFill/>
                        </a:ln>
                        <a:solidFill>
                          <a:srgbClr val="2A087B"/>
                        </a:solidFill>
                        <a:effectLst/>
                        <a:latin typeface="Arial" panose="020B0604020202020204" pitchFamily="34" charset="0"/>
                        <a:ea typeface="MS PGothic" pitchFamily="34" charset="-128"/>
                      </a:endParaRPr>
                    </a:p>
                  </a:txBody>
                  <a:tcPr anchor="ctr"/>
                </a:tc>
                <a:extLst>
                  <a:ext uri="{0D108BD9-81ED-4DB2-BD59-A6C34878D82A}">
                    <a16:rowId xmlns:a16="http://schemas.microsoft.com/office/drawing/2014/main" val="10000"/>
                  </a:ext>
                </a:extLst>
              </a:tr>
              <a:tr h="722302">
                <a:tc>
                  <a:txBody>
                    <a:bodyPr/>
                    <a:lstStyle/>
                    <a:p>
                      <a:pPr marL="0" marR="0" lvl="0" indent="0" algn="l" rtl="0" eaLnBrk="1" fontAlgn="base" latinLnBrk="0" hangingPunct="1">
                        <a:lnSpc>
                          <a:spcPct val="100000"/>
                        </a:lnSpc>
                        <a:spcBef>
                          <a:spcPct val="0"/>
                        </a:spcBef>
                        <a:spcAft>
                          <a:spcPct val="0"/>
                        </a:spcAft>
                        <a:buClrTx/>
                        <a:buSzTx/>
                        <a:buFontTx/>
                        <a:buNone/>
                      </a:pPr>
                      <a:r>
                        <a:rPr lang="en-US" sz="2000" b="0" u="none" strike="noStrike" cap="none" normalizeH="0" baseline="0" dirty="0">
                          <a:ln>
                            <a:noFill/>
                          </a:ln>
                          <a:solidFill>
                            <a:srgbClr val="2A087B"/>
                          </a:solidFill>
                          <a:effectLst/>
                        </a:rPr>
                        <a:t>Guided Profile Building Overtime</a:t>
                      </a:r>
                      <a:endParaRPr kumimoji="0" lang="en-US" sz="2000" b="0" i="0" u="none" strike="noStrike" cap="none" normalizeH="0" baseline="0" dirty="0">
                        <a:ln>
                          <a:noFill/>
                        </a:ln>
                        <a:solidFill>
                          <a:srgbClr val="2A087B"/>
                        </a:solidFill>
                        <a:effectLst/>
                        <a:latin typeface="Arial"/>
                        <a:ea typeface="MS PGothic"/>
                      </a:endParaRPr>
                    </a:p>
                  </a:txBody>
                  <a:tcPr marL="114300"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u="none" strike="noStrike" cap="none" normalizeH="0" baseline="0" dirty="0">
                          <a:ln>
                            <a:noFill/>
                          </a:ln>
                          <a:solidFill>
                            <a:srgbClr val="087B64"/>
                          </a:solidFill>
                          <a:effectLst/>
                        </a:rPr>
                        <a:t>Yes</a:t>
                      </a:r>
                      <a:endParaRPr kumimoji="0" lang="en-US" sz="2000" b="0" i="0" u="none" strike="noStrike" cap="none" normalizeH="0" baseline="0" dirty="0">
                        <a:ln>
                          <a:noFill/>
                        </a:ln>
                        <a:solidFill>
                          <a:srgbClr val="087B64"/>
                        </a:solidFill>
                        <a:effectLst/>
                        <a:latin typeface="Arial"/>
                        <a:ea typeface="MS PGothic"/>
                      </a:endParaRP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rgbClr val="2A087B"/>
                          </a:solidFill>
                          <a:effectLst/>
                          <a:latin typeface="Arial" panose="020B0604020202020204" pitchFamily="34" charset="0"/>
                          <a:ea typeface="MS PGothic" pitchFamily="34" charset="-128"/>
                        </a:rPr>
                        <a:t>Yes</a:t>
                      </a: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rgbClr val="2A087B"/>
                          </a:solidFill>
                          <a:effectLst/>
                          <a:latin typeface="Arial" panose="020B0604020202020204" pitchFamily="34" charset="0"/>
                          <a:ea typeface="MS PGothic" pitchFamily="34" charset="-128"/>
                        </a:rPr>
                        <a:t>No</a:t>
                      </a: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rgbClr val="2A087B"/>
                          </a:solidFill>
                          <a:effectLst/>
                          <a:latin typeface="Arial" panose="020B0604020202020204" pitchFamily="34" charset="0"/>
                          <a:ea typeface="MS PGothic" pitchFamily="34" charset="-128"/>
                        </a:rPr>
                        <a:t>No</a:t>
                      </a:r>
                    </a:p>
                  </a:txBody>
                  <a:tcPr marL="53113" marR="53113" marT="34962" marB="34962" anchor="ctr" horzOverflow="overflow"/>
                </a:tc>
                <a:extLst>
                  <a:ext uri="{0D108BD9-81ED-4DB2-BD59-A6C34878D82A}">
                    <a16:rowId xmlns:a16="http://schemas.microsoft.com/office/drawing/2014/main" val="10002"/>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2A087B"/>
                          </a:solidFill>
                          <a:effectLst/>
                          <a:latin typeface="Arial"/>
                          <a:ea typeface="MS PGothic"/>
                        </a:rPr>
                        <a:t>Nurse-centered</a:t>
                      </a:r>
                    </a:p>
                  </a:txBody>
                  <a:tcPr marL="114300"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u="none" strike="noStrike" cap="none" normalizeH="0" baseline="0" dirty="0">
                          <a:ln>
                            <a:noFill/>
                          </a:ln>
                          <a:solidFill>
                            <a:srgbClr val="087B64"/>
                          </a:solidFill>
                          <a:effectLst/>
                        </a:rPr>
                        <a:t>Yes</a:t>
                      </a:r>
                      <a:endParaRPr kumimoji="0" lang="en-US" sz="2000" b="0" i="0" u="none" strike="noStrike" cap="none" normalizeH="0" baseline="0" dirty="0">
                        <a:ln>
                          <a:noFill/>
                        </a:ln>
                        <a:solidFill>
                          <a:srgbClr val="087B64"/>
                        </a:solidFill>
                        <a:effectLst/>
                        <a:latin typeface="Arial"/>
                        <a:ea typeface="MS PGothic"/>
                      </a:endParaRPr>
                    </a:p>
                  </a:txBody>
                  <a:tcPr marL="53113" marR="53113" marT="34962" marB="34962" anchor="ctr" horzOverflow="overflow"/>
                </a:tc>
                <a:tc>
                  <a:txBody>
                    <a:bodyPr/>
                    <a:lstStyle/>
                    <a:p>
                      <a:pPr marL="0" marR="0" lvl="0" indent="0" algn="ctr" defTabSz="914400">
                        <a:lnSpc>
                          <a:spcPct val="100000"/>
                        </a:lnSpc>
                        <a:spcBef>
                          <a:spcPct val="0"/>
                        </a:spcBef>
                        <a:spcAft>
                          <a:spcPct val="0"/>
                        </a:spcAft>
                        <a:buNone/>
                        <a:tabLst>
                          <a:tab pos="682625" algn="dec"/>
                        </a:tabLst>
                      </a:pPr>
                      <a:r>
                        <a:rPr lang="en-US" sz="2000" b="0" u="none" strike="noStrike" cap="none" normalizeH="0" baseline="0" dirty="0">
                          <a:ln>
                            <a:noFill/>
                          </a:ln>
                          <a:solidFill>
                            <a:srgbClr val="2A087B"/>
                          </a:solidFill>
                          <a:effectLst/>
                        </a:rPr>
                        <a:t>No</a:t>
                      </a:r>
                      <a:endParaRPr kumimoji="0" lang="en-US" sz="2000" b="0" i="0" u="none" strike="noStrike" cap="none" normalizeH="0" baseline="0" dirty="0">
                        <a:ln>
                          <a:noFill/>
                        </a:ln>
                        <a:solidFill>
                          <a:srgbClr val="2A087B"/>
                        </a:solidFill>
                        <a:effectLst/>
                        <a:latin typeface="Arial"/>
                        <a:ea typeface="MS PGothic"/>
                      </a:endParaRP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u="none" strike="noStrike" cap="none" normalizeH="0" baseline="0" dirty="0">
                          <a:ln>
                            <a:noFill/>
                          </a:ln>
                          <a:solidFill>
                            <a:srgbClr val="2A087B"/>
                          </a:solidFill>
                          <a:effectLst/>
                        </a:rPr>
                        <a:t>No</a:t>
                      </a:r>
                      <a:endParaRPr kumimoji="0" lang="en-US" sz="2000" b="0" i="0" u="none" strike="noStrike" cap="none" normalizeH="0" baseline="0" dirty="0">
                        <a:ln>
                          <a:noFill/>
                        </a:ln>
                        <a:solidFill>
                          <a:srgbClr val="2A087B"/>
                        </a:solidFill>
                        <a:effectLst/>
                        <a:latin typeface="Arial" panose="020B0604020202020204" pitchFamily="34" charset="0"/>
                        <a:ea typeface="MS PGothic" pitchFamily="34" charset="-128"/>
                      </a:endParaRP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rgbClr val="2A087B"/>
                          </a:solidFill>
                          <a:effectLst/>
                          <a:latin typeface="Arial" panose="020B0604020202020204" pitchFamily="34" charset="0"/>
                          <a:ea typeface="MS PGothic" pitchFamily="34" charset="-128"/>
                        </a:rPr>
                        <a:t>No</a:t>
                      </a:r>
                    </a:p>
                  </a:txBody>
                  <a:tcPr marL="53113" marR="53113" marT="34962" marB="34962" anchor="ctr" horzOverflow="overflow"/>
                </a:tc>
                <a:extLst>
                  <a:ext uri="{0D108BD9-81ED-4DB2-BD59-A6C34878D82A}">
                    <a16:rowId xmlns:a16="http://schemas.microsoft.com/office/drawing/2014/main" val="10004"/>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2A087B"/>
                          </a:solidFill>
                          <a:effectLst/>
                          <a:latin typeface="Arial"/>
                          <a:ea typeface="MS PGothic"/>
                        </a:rPr>
                        <a:t>AI</a:t>
                      </a:r>
                    </a:p>
                  </a:txBody>
                  <a:tcPr marL="114300" marR="53113" marT="34962" marB="34962" anchor="ctr" horzOverflow="overflow"/>
                </a:tc>
                <a:tc>
                  <a:txBody>
                    <a:bodyPr/>
                    <a:lstStyle/>
                    <a:p>
                      <a:pPr marL="0" marR="0" lvl="0" indent="0" algn="ctr" rtl="0" eaLnBrk="1" fontAlgn="base" latinLnBrk="0" hangingPunct="1">
                        <a:lnSpc>
                          <a:spcPct val="100000"/>
                        </a:lnSpc>
                        <a:spcBef>
                          <a:spcPct val="0"/>
                        </a:spcBef>
                        <a:spcAft>
                          <a:spcPct val="0"/>
                        </a:spcAft>
                        <a:buClrTx/>
                        <a:buSzTx/>
                        <a:buFontTx/>
                        <a:buNone/>
                      </a:pPr>
                      <a:r>
                        <a:rPr kumimoji="0" lang="en-US" sz="2000" b="0" u="none" strike="noStrike" cap="none" normalizeH="0" baseline="0" dirty="0">
                          <a:ln>
                            <a:noFill/>
                          </a:ln>
                          <a:solidFill>
                            <a:srgbClr val="087B64"/>
                          </a:solidFill>
                          <a:effectLst/>
                        </a:rPr>
                        <a:t>Yes</a:t>
                      </a:r>
                      <a:endParaRPr kumimoji="0" lang="en-US" sz="2000" b="0" i="0" u="none" strike="noStrike" cap="none" normalizeH="0" baseline="0" dirty="0">
                        <a:ln>
                          <a:noFill/>
                        </a:ln>
                        <a:solidFill>
                          <a:srgbClr val="087B64"/>
                        </a:solidFill>
                        <a:effectLst/>
                        <a:latin typeface="Arial"/>
                        <a:ea typeface="MS PGothic"/>
                      </a:endParaRP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rgbClr val="2A087B"/>
                          </a:solidFill>
                          <a:effectLst/>
                          <a:latin typeface="Arial"/>
                          <a:ea typeface="MS PGothic"/>
                        </a:rPr>
                        <a:t>No</a:t>
                      </a: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rgbClr val="2A087B"/>
                          </a:solidFill>
                          <a:effectLst/>
                          <a:latin typeface="Arial" panose="020B0604020202020204" pitchFamily="34" charset="0"/>
                          <a:ea typeface="MS PGothic" pitchFamily="34" charset="-128"/>
                        </a:rPr>
                        <a:t>No</a:t>
                      </a:r>
                    </a:p>
                  </a:txBody>
                  <a:tcPr marL="53113" marR="53113" marT="34962" marB="34962" anchor="ctr" horzOverflow="overflow"/>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u="none" strike="noStrike" cap="none" normalizeH="0" baseline="0" dirty="0">
                          <a:ln>
                            <a:noFill/>
                          </a:ln>
                          <a:solidFill>
                            <a:srgbClr val="2A087B"/>
                          </a:solidFill>
                          <a:effectLst/>
                        </a:rPr>
                        <a:t>No</a:t>
                      </a:r>
                      <a:endParaRPr kumimoji="0" lang="en-US" sz="2000" b="0" i="0" u="none" strike="noStrike" cap="none" normalizeH="0" baseline="0" dirty="0">
                        <a:ln>
                          <a:noFill/>
                        </a:ln>
                        <a:solidFill>
                          <a:srgbClr val="2A087B"/>
                        </a:solidFill>
                        <a:effectLst/>
                        <a:latin typeface="Arial" panose="020B0604020202020204" pitchFamily="34" charset="0"/>
                        <a:ea typeface="MS PGothic" pitchFamily="34" charset="-128"/>
                      </a:endParaRPr>
                    </a:p>
                  </a:txBody>
                  <a:tcPr marL="53113" marR="53113" marT="34962" marB="34962" anchor="ctr" horzOverflow="overflow"/>
                </a:tc>
                <a:extLst>
                  <a:ext uri="{0D108BD9-81ED-4DB2-BD59-A6C34878D82A}">
                    <a16:rowId xmlns:a16="http://schemas.microsoft.com/office/drawing/2014/main" val="10005"/>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u="none" strike="noStrike" cap="none" normalizeH="0" baseline="0" dirty="0">
                          <a:ln>
                            <a:noFill/>
                          </a:ln>
                          <a:solidFill>
                            <a:srgbClr val="2A087B"/>
                          </a:solidFill>
                          <a:effectLst/>
                        </a:rPr>
                        <a:t>Cost to Use</a:t>
                      </a:r>
                      <a:endParaRPr kumimoji="0" lang="en-US" sz="2000" b="0" i="0" u="none" strike="noStrike" cap="none" normalizeH="0" baseline="0" dirty="0">
                        <a:ln>
                          <a:noFill/>
                        </a:ln>
                        <a:solidFill>
                          <a:srgbClr val="2A087B"/>
                        </a:solidFill>
                        <a:effectLst/>
                        <a:latin typeface="Arial"/>
                        <a:ea typeface="MS PGothic"/>
                      </a:endParaRPr>
                    </a:p>
                  </a:txBody>
                  <a:tcPr marL="114300"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u="none" strike="noStrike" cap="none" normalizeH="0" baseline="0" dirty="0">
                          <a:ln>
                            <a:noFill/>
                          </a:ln>
                          <a:solidFill>
                            <a:srgbClr val="087B64"/>
                          </a:solidFill>
                          <a:effectLst/>
                        </a:rPr>
                        <a:t>Free</a:t>
                      </a:r>
                      <a:endParaRPr kumimoji="0" lang="en-US" sz="2000" b="0" i="0" u="none" strike="noStrike" cap="none" normalizeH="0" baseline="0" dirty="0">
                        <a:ln>
                          <a:noFill/>
                        </a:ln>
                        <a:solidFill>
                          <a:srgbClr val="087B64"/>
                        </a:solidFill>
                        <a:effectLst/>
                        <a:latin typeface="Arial"/>
                        <a:ea typeface="MS PGothic"/>
                      </a:endParaRP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u="none" strike="noStrike" cap="none" normalizeH="0" baseline="0" dirty="0">
                          <a:ln>
                            <a:noFill/>
                          </a:ln>
                          <a:solidFill>
                            <a:srgbClr val="2A087B"/>
                          </a:solidFill>
                          <a:effectLst/>
                        </a:rPr>
                        <a:t>$29.99-$59.99</a:t>
                      </a:r>
                      <a:endParaRPr kumimoji="0" lang="en-US" sz="2000" b="0" i="0" u="none" strike="noStrike" cap="none" normalizeH="0" baseline="0" dirty="0">
                        <a:ln>
                          <a:noFill/>
                        </a:ln>
                        <a:solidFill>
                          <a:srgbClr val="2A087B"/>
                        </a:solidFill>
                        <a:effectLst/>
                        <a:latin typeface="Arial"/>
                        <a:ea typeface="MS PGothic"/>
                      </a:endParaRP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rgbClr val="2A087B"/>
                          </a:solidFill>
                          <a:effectLst/>
                          <a:latin typeface="Arial" panose="020B0604020202020204" pitchFamily="34" charset="0"/>
                          <a:ea typeface="MS PGothic" pitchFamily="34" charset="-128"/>
                        </a:rPr>
                        <a:t>Free</a:t>
                      </a:r>
                    </a:p>
                  </a:txBody>
                  <a:tcPr marL="53113" marR="53113"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dirty="0">
                          <a:ln>
                            <a:noFill/>
                          </a:ln>
                          <a:solidFill>
                            <a:srgbClr val="2A087B"/>
                          </a:solidFill>
                          <a:effectLst/>
                          <a:latin typeface="Arial" panose="020B0604020202020204" pitchFamily="34" charset="0"/>
                          <a:ea typeface="MS PGothic" pitchFamily="34" charset="-128"/>
                        </a:rPr>
                        <a:t>Free</a:t>
                      </a:r>
                    </a:p>
                  </a:txBody>
                  <a:tcPr marL="53113" marR="53113" marT="34962" marB="34962" anchor="ctr" horzOverflow="overflow"/>
                </a:tc>
                <a:extLst>
                  <a:ext uri="{0D108BD9-81ED-4DB2-BD59-A6C34878D82A}">
                    <a16:rowId xmlns:a16="http://schemas.microsoft.com/office/drawing/2014/main" val="1648325836"/>
                  </a:ext>
                </a:extLst>
              </a:tr>
            </a:tbl>
          </a:graphicData>
        </a:graphic>
      </p:graphicFrame>
      <p:sp>
        <p:nvSpPr>
          <p:cNvPr id="3" name="Slide Number Placeholder 2">
            <a:extLst>
              <a:ext uri="{FF2B5EF4-FFF2-40B4-BE49-F238E27FC236}">
                <a16:creationId xmlns:a16="http://schemas.microsoft.com/office/drawing/2014/main" id="{9B9E7791-184E-4C05-9EC0-57A9E3B80051}"/>
              </a:ext>
            </a:extLst>
          </p:cNvPr>
          <p:cNvSpPr>
            <a:spLocks noGrp="1"/>
          </p:cNvSpPr>
          <p:nvPr>
            <p:ph type="sldNum" sz="quarter" idx="21"/>
          </p:nvPr>
        </p:nvSpPr>
        <p:spPr>
          <a:xfrm>
            <a:off x="11545947" y="6350346"/>
            <a:ext cx="454400" cy="333375"/>
          </a:xfrm>
        </p:spPr>
        <p:txBody>
          <a:bodyPr/>
          <a:lstStyle/>
          <a:p>
            <a:fld id="{AD816501-AAE5-214E-B100-00C3DC5F5E3F}" type="slidenum">
              <a:rPr lang="en-US" smtClean="0"/>
              <a:pPr/>
              <a:t>9</a:t>
            </a:fld>
            <a:endParaRPr lang="en-US" dirty="0"/>
          </a:p>
        </p:txBody>
      </p:sp>
      <p:sp>
        <p:nvSpPr>
          <p:cNvPr id="2" name="Title 1"/>
          <p:cNvSpPr>
            <a:spLocks noGrp="1"/>
          </p:cNvSpPr>
          <p:nvPr>
            <p:ph type="title"/>
          </p:nvPr>
        </p:nvSpPr>
        <p:spPr>
          <a:xfrm>
            <a:off x="604838" y="759457"/>
            <a:ext cx="10145760" cy="461665"/>
          </a:xfrm>
        </p:spPr>
        <p:txBody>
          <a:bodyPr/>
          <a:lstStyle/>
          <a:p>
            <a:r>
              <a:rPr lang="en-US" dirty="0">
                <a:solidFill>
                  <a:srgbClr val="2A087B"/>
                </a:solidFill>
                <a:ea typeface="Arial Unicode MS"/>
                <a:cs typeface="Arial Unicode MS"/>
              </a:rPr>
              <a:t>Compare </a:t>
            </a:r>
            <a:r>
              <a:rPr lang="en-US" dirty="0" err="1">
                <a:solidFill>
                  <a:srgbClr val="2A087B"/>
                </a:solidFill>
                <a:ea typeface="Arial Unicode MS"/>
                <a:cs typeface="Arial Unicode MS"/>
              </a:rPr>
              <a:t>Connect</a:t>
            </a:r>
            <a:r>
              <a:rPr lang="en-US" dirty="0" err="1">
                <a:solidFill>
                  <a:srgbClr val="087B64"/>
                </a:solidFill>
                <a:ea typeface="Arial Unicode MS"/>
                <a:cs typeface="Arial Unicode MS"/>
              </a:rPr>
              <a:t>Nurse</a:t>
            </a:r>
            <a:r>
              <a:rPr lang="en-US" dirty="0">
                <a:solidFill>
                  <a:srgbClr val="2A087B"/>
                </a:solidFill>
                <a:ea typeface="Arial Unicode MS"/>
                <a:cs typeface="Arial Unicode MS"/>
              </a:rPr>
              <a:t> vs. What Nurses Using Today</a:t>
            </a:r>
          </a:p>
        </p:txBody>
      </p:sp>
      <p:sp>
        <p:nvSpPr>
          <p:cNvPr id="6" name="Text Placeholder 5">
            <a:extLst>
              <a:ext uri="{FF2B5EF4-FFF2-40B4-BE49-F238E27FC236}">
                <a16:creationId xmlns:a16="http://schemas.microsoft.com/office/drawing/2014/main" id="{893C25B2-04F6-3A44-AF65-2558E6604D4D}"/>
              </a:ext>
            </a:extLst>
          </p:cNvPr>
          <p:cNvSpPr txBox="1">
            <a:spLocks/>
          </p:cNvSpPr>
          <p:nvPr/>
        </p:nvSpPr>
        <p:spPr bwMode="auto">
          <a:xfrm>
            <a:off x="7471833" y="6331368"/>
            <a:ext cx="4114801" cy="334960"/>
          </a:xfrm>
          <a:prstGeom prst="rect">
            <a:avLst/>
          </a:prstGeom>
          <a:noFill/>
          <a:ln w="12700">
            <a:noFill/>
            <a:miter lim="800000"/>
            <a:headEnd/>
            <a:tailEnd/>
          </a:ln>
        </p:spPr>
        <p:txBody>
          <a:bodyPr vert="horz" wrap="square" lIns="0" tIns="0" rIns="0" bIns="0" numCol="1" anchor="ctr" anchorCtr="0" compatLnSpc="1">
            <a:prstTxWarp prst="textNoShape">
              <a:avLst/>
            </a:prstTxWarp>
            <a:noAutofit/>
          </a:bodyPr>
          <a:lstStyle>
            <a:lvl1pPr marL="0" indent="0" algn="r" rtl="0" eaLnBrk="1" fontAlgn="base" hangingPunct="1">
              <a:lnSpc>
                <a:spcPct val="100000"/>
              </a:lnSpc>
              <a:spcBef>
                <a:spcPts val="1800"/>
              </a:spcBef>
              <a:spcAft>
                <a:spcPct val="0"/>
              </a:spcAft>
              <a:buClr>
                <a:srgbClr val="63666A"/>
              </a:buClr>
              <a:buSzPct val="100000"/>
              <a:buFont typeface="Arial" pitchFamily="-65" charset="0"/>
              <a:buNone/>
              <a:defRPr sz="1000" b="1" baseline="0">
                <a:solidFill>
                  <a:schemeClr val="tx2"/>
                </a:solidFill>
                <a:latin typeface="+mn-lt"/>
                <a:ea typeface="Arial Unicode MS" pitchFamily="-65" charset="0"/>
                <a:cs typeface="Arial Unicode MS" pitchFamily="-65" charset="0"/>
                <a:sym typeface="Arial" pitchFamily="-65" charset="0"/>
              </a:defRPr>
            </a:lvl1pPr>
            <a:lvl2pPr marL="217161"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2pPr>
            <a:lvl3pPr marL="530330"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3pPr>
            <a:lvl4pPr marL="896076"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4pPr>
            <a:lvl5pPr marL="1296777" indent="0" algn="l" rtl="0" eaLnBrk="1" fontAlgn="base" hangingPunct="1">
              <a:lnSpc>
                <a:spcPct val="100000"/>
              </a:lnSpc>
              <a:spcBef>
                <a:spcPts val="0"/>
              </a:spcBef>
              <a:spcAft>
                <a:spcPct val="0"/>
              </a:spcAft>
              <a:buClr>
                <a:srgbClr val="63666A"/>
              </a:buClr>
              <a:buSzPct val="100000"/>
              <a:buFont typeface="Arial" pitchFamily="-65" charset="0"/>
              <a:buNone/>
              <a:defRPr sz="10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defTabSz="914400"/>
            <a:r>
              <a:rPr lang="en-US" kern="0">
                <a:solidFill>
                  <a:srgbClr val="2A087B"/>
                </a:solidFill>
              </a:rPr>
              <a:t>Connect</a:t>
            </a:r>
            <a:r>
              <a:rPr lang="en-US" kern="0">
                <a:solidFill>
                  <a:srgbClr val="087B64"/>
                </a:solidFill>
              </a:rPr>
              <a:t>Nurse</a:t>
            </a:r>
            <a:endParaRPr lang="en-US" kern="0" dirty="0">
              <a:solidFill>
                <a:srgbClr val="087B64"/>
              </a:solidFill>
            </a:endParaRPr>
          </a:p>
        </p:txBody>
      </p:sp>
    </p:spTree>
    <p:custDataLst>
      <p:tags r:id="rId1"/>
    </p:custDataLst>
    <p:extLst>
      <p:ext uri="{BB962C8B-B14F-4D97-AF65-F5344CB8AC3E}">
        <p14:creationId xmlns:p14="http://schemas.microsoft.com/office/powerpoint/2010/main" val="21064804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E26D0399CD4B4D88BC89F0DAD28B4A" ma:contentTypeVersion="11" ma:contentTypeDescription="Create a new document." ma:contentTypeScope="" ma:versionID="3daacd11393e1a40f56c61d2d602c2a7">
  <xsd:schema xmlns:xsd="http://www.w3.org/2001/XMLSchema" xmlns:xs="http://www.w3.org/2001/XMLSchema" xmlns:p="http://schemas.microsoft.com/office/2006/metadata/properties" xmlns:ns2="d612b4a2-3949-4239-9cd6-ac0279e7e4a7" targetNamespace="http://schemas.microsoft.com/office/2006/metadata/properties" ma:root="true" ma:fieldsID="5fe3f5613874baa5fd1c31b637b4dc24" ns2:_="">
    <xsd:import namespace="d612b4a2-3949-4239-9cd6-ac0279e7e4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2b4a2-3949-4239-9cd6-ac0279e7e4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1856E3-6669-42B6-9DB3-498252731F4A}"/>
</file>

<file path=customXml/itemProps2.xml><?xml version="1.0" encoding="utf-8"?>
<ds:datastoreItem xmlns:ds="http://schemas.openxmlformats.org/officeDocument/2006/customXml" ds:itemID="{9FE76D1B-7EF8-4927-A7CE-A75F58E67789}">
  <ds:schemaRefs>
    <ds:schemaRef ds:uri="http://schemas.microsoft.com/sharepoint/v3/contenttype/forms"/>
  </ds:schemaRefs>
</ds:datastoreItem>
</file>

<file path=customXml/itemProps3.xml><?xml version="1.0" encoding="utf-8"?>
<ds:datastoreItem xmlns:ds="http://schemas.openxmlformats.org/officeDocument/2006/customXml" ds:itemID="{28450B4A-2B4F-4F35-A800-4859234D6DF4}">
  <ds:schemaRefs>
    <ds:schemaRef ds:uri="d612b4a2-3949-4239-9cd6-ac0279e7e4a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820</TotalTime>
  <Words>899</Words>
  <Application>Microsoft Office PowerPoint</Application>
  <PresentationFormat>Widescreen</PresentationFormat>
  <Paragraphs>117</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title, bullets</vt:lpstr>
      <vt:lpstr>PowerPoint Presentation</vt:lpstr>
      <vt:lpstr>ConnectNurse</vt:lpstr>
      <vt:lpstr>Nursing is an individual journey…</vt:lpstr>
      <vt:lpstr>The Numbers</vt:lpstr>
      <vt:lpstr>PowerPoint Presentation</vt:lpstr>
      <vt:lpstr>PowerPoint Presentation</vt:lpstr>
      <vt:lpstr>PowerPoint Presentation</vt:lpstr>
      <vt:lpstr>How do nurses find flexible jobs?</vt:lpstr>
      <vt:lpstr>Compare ConnectNurse vs. What Nurses Using Today</vt:lpstr>
      <vt:lpstr>PowerPoint Presentation</vt:lpstr>
      <vt:lpstr>PowerPoint Presentation</vt:lpstr>
      <vt:lpstr>The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lastModifiedBy>Jean Ross</cp:lastModifiedBy>
  <cp:revision>9</cp:revision>
  <cp:lastPrinted>2021-11-07T12:57:09Z</cp:lastPrinted>
  <dcterms:created xsi:type="dcterms:W3CDTF">2018-06-06T22:07:20Z</dcterms:created>
  <dcterms:modified xsi:type="dcterms:W3CDTF">2021-11-07T14:56:42Z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0x01010069E26D0399CD4B4D88BC89F0DAD28B4A</vt:lpwstr>
  </property>
</Properties>
</file>